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63" r:id="rId5"/>
    <p:sldId id="265" r:id="rId6"/>
    <p:sldId id="271" r:id="rId7"/>
    <p:sldId id="319" r:id="rId8"/>
    <p:sldId id="321" r:id="rId9"/>
    <p:sldId id="322" r:id="rId10"/>
    <p:sldId id="323" r:id="rId11"/>
    <p:sldId id="278" r:id="rId12"/>
    <p:sldId id="324" r:id="rId13"/>
    <p:sldId id="289" r:id="rId14"/>
    <p:sldId id="290" r:id="rId15"/>
    <p:sldId id="325" r:id="rId16"/>
    <p:sldId id="292" r:id="rId17"/>
    <p:sldId id="293" r:id="rId18"/>
    <p:sldId id="295" r:id="rId19"/>
    <p:sldId id="318" r:id="rId20"/>
    <p:sldId id="326" r:id="rId21"/>
    <p:sldId id="31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62" autoAdjust="0"/>
    <p:restoredTop sz="49875" autoAdjust="0"/>
  </p:normalViewPr>
  <p:slideViewPr>
    <p:cSldViewPr snapToGrid="0">
      <p:cViewPr varScale="1">
        <p:scale>
          <a:sx n="37" d="100"/>
          <a:sy n="37" d="100"/>
        </p:scale>
        <p:origin x="18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F8F82-78A1-4446-9BF8-A29AB29F9BE2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206251-D441-44A3-BA2B-60FF2B83BD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7976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953B62-062D-44AD-8508-CD5A738A9DF5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F8371C-173C-4C01-A070-9B6B0FAD6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57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CDC10B-E41A-4649-AB76-C7A1D7C1AEA0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16068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ANSWER: R</a:t>
                </a:r>
                <a:r>
                  <a:rPr lang="en-US" baseline="0" dirty="0" smtClean="0"/>
                  <a:t> = k[NO]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[H</a:t>
                </a:r>
                <a:r>
                  <a:rPr lang="en-US" baseline="-25000" dirty="0" smtClean="0"/>
                  <a:t>2</a:t>
                </a:r>
                <a:r>
                  <a:rPr lang="en-US" baseline="0" dirty="0" smtClean="0"/>
                  <a:t>]</a:t>
                </a:r>
                <a:r>
                  <a:rPr lang="en-US" baseline="30000" dirty="0" smtClean="0"/>
                  <a:t>1</a:t>
                </a:r>
              </a:p>
              <a:p>
                <a:r>
                  <a:rPr lang="en-US" baseline="0" dirty="0" smtClean="0"/>
                  <a:t>Third order overall</a:t>
                </a:r>
              </a:p>
              <a:p>
                <a:r>
                  <a:rPr lang="en-US" baseline="0" dirty="0" smtClean="0"/>
                  <a:t>Finding k….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USE THE FIRST INITIAL RATE (BUT YOU CAN USE ANY OF THE 3)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R = k[NO]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[H</a:t>
                </a:r>
                <a:r>
                  <a:rPr lang="en-US" baseline="-25000" dirty="0" smtClean="0"/>
                  <a:t>2</a:t>
                </a:r>
                <a:r>
                  <a:rPr lang="en-US" baseline="0" dirty="0" smtClean="0"/>
                  <a:t>]</a:t>
                </a:r>
                <a:r>
                  <a:rPr lang="en-US" baseline="30000" dirty="0" smtClean="0"/>
                  <a:t>1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1.25  x 10</a:t>
                </a:r>
                <a:r>
                  <a:rPr lang="en-US" baseline="30000" dirty="0" smtClean="0"/>
                  <a:t>-5</a:t>
                </a:r>
                <a:r>
                  <a:rPr lang="en-US" baseline="0" dirty="0" smtClean="0"/>
                  <a:t>M/s =  k[0.0050 M]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[0.0020M]</a:t>
                </a:r>
                <a:r>
                  <a:rPr lang="en-US" baseline="30000" dirty="0" smtClean="0"/>
                  <a:t>1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K = 250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R = k[NO]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[H</a:t>
                </a:r>
                <a:r>
                  <a:rPr lang="en-US" baseline="-25000" dirty="0" smtClean="0"/>
                  <a:t>2</a:t>
                </a:r>
                <a:r>
                  <a:rPr lang="en-US" baseline="0" dirty="0" smtClean="0"/>
                  <a:t>]</a:t>
                </a:r>
                <a:r>
                  <a:rPr lang="en-US" baseline="30000" dirty="0" smtClean="0"/>
                  <a:t>1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R = 250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2∗</m:t>
                        </m:r>
                        <m:r>
                          <a:rPr lang="en-US" b="0" i="1" baseline="0" smtClean="0">
                            <a:latin typeface="Cambria Math" panose="02040503050406030204" pitchFamily="18" charset="0"/>
                          </a:rPr>
                          <m:t>𝑠</m:t>
                        </m:r>
                      </m:den>
                    </m:f>
                  </m:oMath>
                </a14:m>
                <a:r>
                  <a:rPr lang="en-US" baseline="0" dirty="0" smtClean="0"/>
                  <a:t> [0.012 M]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[0.0060M]</a:t>
                </a:r>
                <a:r>
                  <a:rPr lang="en-US" baseline="30000" dirty="0" smtClean="0"/>
                  <a:t>1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R = 2.2 x 10</a:t>
                </a:r>
                <a:r>
                  <a:rPr lang="en-US" baseline="30000" dirty="0" smtClean="0"/>
                  <a:t>-4</a:t>
                </a:r>
                <a:r>
                  <a:rPr lang="en-US" baseline="0" dirty="0" smtClean="0"/>
                  <a:t> M/s</a:t>
                </a:r>
                <a:endParaRPr lang="en-US" baseline="30000" dirty="0" smtClean="0"/>
              </a:p>
              <a:p>
                <a:endParaRPr lang="en-US" baseline="-25000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ANSWER: R</a:t>
                </a:r>
                <a:r>
                  <a:rPr lang="en-US" baseline="0" dirty="0" smtClean="0"/>
                  <a:t> = k[NO]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[H</a:t>
                </a:r>
                <a:r>
                  <a:rPr lang="en-US" baseline="-25000" dirty="0" smtClean="0"/>
                  <a:t>2</a:t>
                </a:r>
                <a:r>
                  <a:rPr lang="en-US" baseline="0" dirty="0" smtClean="0"/>
                  <a:t>]</a:t>
                </a:r>
                <a:r>
                  <a:rPr lang="en-US" baseline="30000" dirty="0" smtClean="0"/>
                  <a:t>1</a:t>
                </a:r>
              </a:p>
              <a:p>
                <a:r>
                  <a:rPr lang="en-US" baseline="0" dirty="0" smtClean="0"/>
                  <a:t>Third order overall</a:t>
                </a:r>
              </a:p>
              <a:p>
                <a:r>
                  <a:rPr lang="en-US" baseline="0" dirty="0" smtClean="0"/>
                  <a:t>Finding k….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USE THE FIRST INITIAL RATE (BUT YOU CAN USE ANY OF THE 3)</a:t>
                </a:r>
              </a:p>
              <a:p>
                <a:endParaRPr lang="en-US" baseline="0" dirty="0" smtClean="0"/>
              </a:p>
              <a:p>
                <a:r>
                  <a:rPr lang="en-US" baseline="0" dirty="0" smtClean="0"/>
                  <a:t>R = k[NO]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[H</a:t>
                </a:r>
                <a:r>
                  <a:rPr lang="en-US" baseline="-25000" dirty="0" smtClean="0"/>
                  <a:t>2</a:t>
                </a:r>
                <a:r>
                  <a:rPr lang="en-US" baseline="0" dirty="0" smtClean="0"/>
                  <a:t>]</a:t>
                </a:r>
                <a:r>
                  <a:rPr lang="en-US" baseline="30000" dirty="0" smtClean="0"/>
                  <a:t>1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1.25 </a:t>
                </a:r>
                <a:r>
                  <a:rPr lang="en-US" baseline="0" dirty="0" smtClean="0"/>
                  <a:t> x 10</a:t>
                </a:r>
                <a:r>
                  <a:rPr lang="en-US" baseline="30000" dirty="0" smtClean="0"/>
                  <a:t>-5</a:t>
                </a:r>
                <a:r>
                  <a:rPr lang="en-US" baseline="0" dirty="0" smtClean="0"/>
                  <a:t>M/s =  k[0.0050 M]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[0.0020M]</a:t>
                </a:r>
                <a:r>
                  <a:rPr lang="en-US" baseline="30000" dirty="0" smtClean="0"/>
                  <a:t>1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K = 250 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1/(𝑀2∗𝑠)</a:t>
                </a: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baseline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R = k[NO]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[H</a:t>
                </a:r>
                <a:r>
                  <a:rPr lang="en-US" baseline="-25000" dirty="0" smtClean="0"/>
                  <a:t>2</a:t>
                </a:r>
                <a:r>
                  <a:rPr lang="en-US" baseline="0" dirty="0" smtClean="0"/>
                  <a:t>]</a:t>
                </a:r>
                <a:r>
                  <a:rPr lang="en-US" baseline="30000" dirty="0" smtClean="0"/>
                  <a:t>1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R = 250  </a:t>
                </a:r>
                <a:r>
                  <a:rPr lang="en-US" b="0" i="0" baseline="0" smtClean="0">
                    <a:latin typeface="Cambria Math" panose="02040503050406030204" pitchFamily="18" charset="0"/>
                  </a:rPr>
                  <a:t>1/(𝑀2∗𝑠)</a:t>
                </a:r>
                <a:r>
                  <a:rPr lang="en-US" baseline="0" dirty="0" smtClean="0"/>
                  <a:t> [0.012 M]</a:t>
                </a:r>
                <a:r>
                  <a:rPr lang="en-US" baseline="30000" dirty="0" smtClean="0"/>
                  <a:t>2</a:t>
                </a:r>
                <a:r>
                  <a:rPr lang="en-US" baseline="0" dirty="0" smtClean="0"/>
                  <a:t>[0.0060M]</a:t>
                </a:r>
                <a:r>
                  <a:rPr lang="en-US" baseline="30000" dirty="0" smtClean="0"/>
                  <a:t>1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baseline="0" dirty="0" smtClean="0"/>
                  <a:t>R = 2.2 x 10</a:t>
                </a:r>
                <a:r>
                  <a:rPr lang="en-US" baseline="30000" dirty="0" smtClean="0"/>
                  <a:t>-4</a:t>
                </a:r>
                <a:r>
                  <a:rPr lang="en-US" baseline="0" dirty="0" smtClean="0"/>
                  <a:t> M/s</a:t>
                </a:r>
                <a:endParaRPr lang="en-US" baseline="30000" dirty="0" smtClean="0"/>
              </a:p>
              <a:p>
                <a:endParaRPr lang="en-US" baseline="-25000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8371C-173C-4C01-A070-9B6B0FAD60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521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2278E0-AEEB-4608-B202-85E88D6BE300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77350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ln [A]</a:t>
                </a:r>
                <a:r>
                  <a:rPr lang="en-US" altLang="en-US" sz="1200" i="1" baseline="-25000" dirty="0" smtClean="0">
                    <a:solidFill>
                      <a:srgbClr val="C82E32"/>
                    </a:solidFill>
                  </a:rPr>
                  <a:t>t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− ln [A]</a:t>
                </a:r>
                <a:r>
                  <a:rPr lang="en-US" altLang="en-US" sz="1200" baseline="-25000" dirty="0" smtClean="0">
                    <a:solidFill>
                      <a:srgbClr val="C82E32"/>
                    </a:solidFill>
                  </a:rPr>
                  <a:t>0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= −</a:t>
                </a:r>
                <a:r>
                  <a:rPr lang="en-US" altLang="en-US" sz="1200" dirty="0" smtClean="0"/>
                  <a:t> </a:t>
                </a:r>
                <a:r>
                  <a:rPr lang="en-US" altLang="en-US" sz="1200" i="1" dirty="0" err="1" smtClean="0">
                    <a:solidFill>
                      <a:srgbClr val="C82E32"/>
                    </a:solidFill>
                  </a:rPr>
                  <a:t>k</a:t>
                </a:r>
                <a:r>
                  <a:rPr lang="en-US" altLang="en-US" sz="1200" dirty="0" err="1" smtClean="0">
                    <a:solidFill>
                      <a:srgbClr val="C82E32"/>
                    </a:solidFill>
                  </a:rPr>
                  <a:t>t</a:t>
                </a: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ln [A]</a:t>
                </a:r>
                <a:r>
                  <a:rPr lang="en-US" altLang="en-US" sz="1200" i="1" baseline="-25000" dirty="0" smtClean="0">
                    <a:solidFill>
                      <a:srgbClr val="C82E32"/>
                    </a:solidFill>
                  </a:rPr>
                  <a:t>t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 = −</a:t>
                </a:r>
                <a:r>
                  <a:rPr lang="en-US" altLang="en-US" sz="1200" dirty="0" smtClean="0"/>
                  <a:t> </a:t>
                </a:r>
                <a:r>
                  <a:rPr lang="en-US" altLang="en-US" sz="1200" i="1" dirty="0" err="1" smtClean="0">
                    <a:solidFill>
                      <a:srgbClr val="C82E32"/>
                    </a:solidFill>
                  </a:rPr>
                  <a:t>k</a:t>
                </a:r>
                <a:r>
                  <a:rPr lang="en-US" altLang="en-US" sz="1200" dirty="0" err="1" smtClean="0">
                    <a:solidFill>
                      <a:srgbClr val="C82E32"/>
                    </a:solidFill>
                  </a:rPr>
                  <a:t>t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+  ln [A]</a:t>
                </a:r>
                <a:r>
                  <a:rPr lang="en-US" altLang="en-US" sz="1200" baseline="-25000" dirty="0" smtClean="0">
                    <a:solidFill>
                      <a:srgbClr val="C82E32"/>
                    </a:solidFill>
                  </a:rPr>
                  <a:t>0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ln [A]</a:t>
                </a:r>
                <a:r>
                  <a:rPr lang="en-US" altLang="en-US" sz="1200" i="1" baseline="-25000" dirty="0" smtClean="0">
                    <a:solidFill>
                      <a:srgbClr val="C82E32"/>
                    </a:solidFill>
                  </a:rPr>
                  <a:t>t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 = −</a:t>
                </a:r>
                <a:r>
                  <a:rPr lang="en-US" sz="1200" dirty="0" smtClean="0"/>
                  <a:t>6.7 x 10</a:t>
                </a:r>
                <a:r>
                  <a:rPr lang="en-US" sz="1200" baseline="30000" dirty="0" smtClean="0"/>
                  <a:t>-4</a:t>
                </a:r>
                <a:r>
                  <a:rPr lang="en-US" sz="1200" dirty="0" smtClean="0"/>
                  <a:t> s</a:t>
                </a:r>
                <a:r>
                  <a:rPr lang="en-US" sz="1200" baseline="30000" dirty="0" smtClean="0"/>
                  <a:t>-1</a:t>
                </a:r>
                <a:r>
                  <a:rPr lang="en-US" sz="1200" dirty="0" smtClean="0"/>
                  <a:t> </a:t>
                </a:r>
                <a:r>
                  <a:rPr lang="en-US" altLang="en-US" sz="1200" dirty="0" smtClean="0"/>
                  <a:t> x 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30</a:t>
                </a:r>
                <a:r>
                  <a:rPr lang="en-US" altLang="en-US" sz="1200" baseline="0" dirty="0" smtClean="0">
                    <a:solidFill>
                      <a:srgbClr val="C82E32"/>
                    </a:solidFill>
                  </a:rPr>
                  <a:t> min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1200" i="1" baseline="0" smtClean="0">
                            <a:solidFill>
                              <a:srgbClr val="C82E32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sz="1200" b="0" i="1" baseline="0" smtClean="0">
                            <a:solidFill>
                              <a:srgbClr val="C82E32"/>
                            </a:solidFill>
                            <a:latin typeface="Cambria Math" panose="02040503050406030204" pitchFamily="18" charset="0"/>
                          </a:rPr>
                          <m:t>60 </m:t>
                        </m:r>
                        <m:r>
                          <a:rPr lang="en-US" altLang="en-US" sz="1200" b="0" i="1" baseline="0" smtClean="0">
                            <a:solidFill>
                              <a:srgbClr val="C82E32"/>
                            </a:solidFill>
                            <a:latin typeface="Cambria Math" panose="02040503050406030204" pitchFamily="18" charset="0"/>
                          </a:rPr>
                          <m:t>𝑠</m:t>
                        </m:r>
                      </m:num>
                      <m:den>
                        <m:r>
                          <a:rPr lang="en-US" altLang="en-US" sz="1200" b="0" i="1" baseline="0" smtClean="0">
                            <a:solidFill>
                              <a:srgbClr val="C82E32"/>
                            </a:solidFill>
                            <a:latin typeface="Cambria Math" panose="02040503050406030204" pitchFamily="18" charset="0"/>
                          </a:rPr>
                          <m:t>1 </m:t>
                        </m:r>
                        <m:r>
                          <a:rPr lang="en-US" altLang="en-US" sz="1200" b="0" i="1" baseline="0" smtClean="0">
                            <a:solidFill>
                              <a:srgbClr val="C82E32"/>
                            </a:solidFill>
                            <a:latin typeface="Cambria Math" panose="02040503050406030204" pitchFamily="18" charset="0"/>
                          </a:rPr>
                          <m:t>𝑚𝑖𝑛</m:t>
                        </m:r>
                      </m:den>
                    </m:f>
                  </m:oMath>
                </a14:m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+  ln [0.0500M] 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TAKE e^ to both sides…do left side first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ANSWER</a:t>
                </a:r>
                <a:r>
                  <a:rPr lang="en-US" altLang="en-US" sz="1200" baseline="0" dirty="0" smtClean="0">
                    <a:solidFill>
                      <a:srgbClr val="C82E32"/>
                    </a:solidFill>
                  </a:rPr>
                  <a:t> = 0.015 M</a:t>
                </a: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ln [A]</a:t>
                </a:r>
                <a:r>
                  <a:rPr lang="en-US" altLang="en-US" sz="1200" i="1" baseline="-25000" dirty="0" smtClean="0">
                    <a:solidFill>
                      <a:srgbClr val="C82E32"/>
                    </a:solidFill>
                  </a:rPr>
                  <a:t>t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− ln [A]</a:t>
                </a:r>
                <a:r>
                  <a:rPr lang="en-US" altLang="en-US" sz="1200" baseline="-25000" dirty="0" smtClean="0">
                    <a:solidFill>
                      <a:srgbClr val="C82E32"/>
                    </a:solidFill>
                  </a:rPr>
                  <a:t>0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= −</a:t>
                </a:r>
                <a:r>
                  <a:rPr lang="en-US" altLang="en-US" sz="1200" dirty="0" smtClean="0"/>
                  <a:t> </a:t>
                </a:r>
                <a:r>
                  <a:rPr lang="en-US" altLang="en-US" sz="1200" i="1" dirty="0" err="1" smtClean="0">
                    <a:solidFill>
                      <a:srgbClr val="C82E32"/>
                    </a:solidFill>
                  </a:rPr>
                  <a:t>k</a:t>
                </a:r>
                <a:r>
                  <a:rPr lang="en-US" altLang="en-US" sz="1200" dirty="0" err="1" smtClean="0">
                    <a:solidFill>
                      <a:srgbClr val="C82E32"/>
                    </a:solidFill>
                  </a:rPr>
                  <a:t>t</a:t>
                </a: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ln [A]</a:t>
                </a:r>
                <a:r>
                  <a:rPr lang="en-US" altLang="en-US" sz="1200" i="1" baseline="-25000" dirty="0" smtClean="0">
                    <a:solidFill>
                      <a:srgbClr val="C82E32"/>
                    </a:solidFill>
                  </a:rPr>
                  <a:t>t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 = −</a:t>
                </a:r>
                <a:r>
                  <a:rPr lang="en-US" altLang="en-US" sz="1200" dirty="0" smtClean="0"/>
                  <a:t> </a:t>
                </a:r>
                <a:r>
                  <a:rPr lang="en-US" altLang="en-US" sz="1200" i="1" dirty="0" err="1" smtClean="0">
                    <a:solidFill>
                      <a:srgbClr val="C82E32"/>
                    </a:solidFill>
                  </a:rPr>
                  <a:t>k</a:t>
                </a:r>
                <a:r>
                  <a:rPr lang="en-US" altLang="en-US" sz="1200" dirty="0" err="1" smtClean="0">
                    <a:solidFill>
                      <a:srgbClr val="C82E32"/>
                    </a:solidFill>
                  </a:rPr>
                  <a:t>t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+  ln [A]</a:t>
                </a:r>
                <a:r>
                  <a:rPr lang="en-US" altLang="en-US" sz="1200" baseline="-25000" dirty="0" smtClean="0">
                    <a:solidFill>
                      <a:srgbClr val="C82E32"/>
                    </a:solidFill>
                  </a:rPr>
                  <a:t>0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ln [A]</a:t>
                </a:r>
                <a:r>
                  <a:rPr lang="en-US" altLang="en-US" sz="1200" i="1" baseline="-25000" dirty="0" smtClean="0">
                    <a:solidFill>
                      <a:srgbClr val="C82E32"/>
                    </a:solidFill>
                  </a:rPr>
                  <a:t>t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 = −</a:t>
                </a:r>
                <a:r>
                  <a:rPr lang="en-US" sz="1200" dirty="0" smtClean="0"/>
                  <a:t>6.7 x 10</a:t>
                </a:r>
                <a:r>
                  <a:rPr lang="en-US" sz="1200" baseline="30000" dirty="0" smtClean="0"/>
                  <a:t>-4</a:t>
                </a:r>
                <a:r>
                  <a:rPr lang="en-US" sz="1200" dirty="0" smtClean="0"/>
                  <a:t> s</a:t>
                </a:r>
                <a:r>
                  <a:rPr lang="en-US" sz="1200" baseline="30000" dirty="0" smtClean="0"/>
                  <a:t>-1</a:t>
                </a:r>
                <a:r>
                  <a:rPr lang="en-US" sz="1200" dirty="0" smtClean="0"/>
                  <a:t> </a:t>
                </a:r>
                <a:r>
                  <a:rPr lang="en-US" altLang="en-US" sz="1200" dirty="0" smtClean="0"/>
                  <a:t> x 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30</a:t>
                </a:r>
                <a:r>
                  <a:rPr lang="en-US" altLang="en-US" sz="1200" baseline="0" dirty="0" smtClean="0">
                    <a:solidFill>
                      <a:srgbClr val="C82E32"/>
                    </a:solidFill>
                  </a:rPr>
                  <a:t> min x </a:t>
                </a:r>
                <a:r>
                  <a:rPr lang="en-US" altLang="en-US" sz="1200" i="0" baseline="0" smtClean="0">
                    <a:solidFill>
                      <a:srgbClr val="C82E32"/>
                    </a:solidFill>
                    <a:latin typeface="Cambria Math" panose="02040503050406030204" pitchFamily="18" charset="0"/>
                  </a:rPr>
                  <a:t>(</a:t>
                </a:r>
                <a:r>
                  <a:rPr lang="en-US" altLang="en-US" sz="1200" b="0" i="0" baseline="0" smtClean="0">
                    <a:solidFill>
                      <a:srgbClr val="C82E32"/>
                    </a:solidFill>
                    <a:latin typeface="Cambria Math" panose="02040503050406030204" pitchFamily="18" charset="0"/>
                  </a:rPr>
                  <a:t>60 𝑠)/(1 𝑚𝑖𝑛)</a:t>
                </a: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 +  ln [0.0500M] 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TAKE e^ to both sides…do left side first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sz="1200" dirty="0" smtClean="0">
                    <a:solidFill>
                      <a:srgbClr val="C82E32"/>
                    </a:solidFill>
                  </a:rPr>
                  <a:t>ANSWER</a:t>
                </a:r>
                <a:r>
                  <a:rPr lang="en-US" altLang="en-US" sz="1200" baseline="0" dirty="0" smtClean="0">
                    <a:solidFill>
                      <a:srgbClr val="C82E32"/>
                    </a:solidFill>
                  </a:rPr>
                  <a:t> = 0.015 M</a:t>
                </a: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en-US" sz="1200" dirty="0" smtClean="0">
                  <a:solidFill>
                    <a:srgbClr val="C82E32"/>
                  </a:solidFill>
                </a:endParaRPr>
              </a:p>
              <a:p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8371C-173C-4C01-A070-9B6B0FAD60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0540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A5AE81-8B89-4BDE-8FC9-EAD6B51AD5EE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246938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851B9A-EEB9-4C64-BE86-A5222ABE23DE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86501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0.693/k = 2.16 x 10</a:t>
            </a:r>
            <a:r>
              <a:rPr lang="en-US" baseline="30000" dirty="0" smtClean="0"/>
              <a:t>4 </a:t>
            </a:r>
            <a:r>
              <a:rPr lang="en-US" dirty="0" smtClean="0"/>
              <a:t>s</a:t>
            </a:r>
          </a:p>
          <a:p>
            <a:endParaRPr lang="en-US" dirty="0" smtClean="0"/>
          </a:p>
          <a:p>
            <a:r>
              <a:rPr lang="en-US" dirty="0" smtClean="0"/>
              <a:t>K = 3.21</a:t>
            </a:r>
            <a:r>
              <a:rPr lang="en-US" baseline="0" dirty="0" smtClean="0"/>
              <a:t> x 10</a:t>
            </a:r>
            <a:r>
              <a:rPr lang="en-US" baseline="30000" dirty="0" smtClean="0"/>
              <a:t>-5</a:t>
            </a:r>
            <a:r>
              <a:rPr lang="en-US" dirty="0" smtClean="0"/>
              <a:t> 1/s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8371C-173C-4C01-A070-9B6B0FAD60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324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8B0A1C-F277-41D4-89D1-93DC6C663028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1652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300453-ACFD-4F12-BF4F-221790FB461E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47667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90F886-5C59-44DE-AEAB-7BBDED59D0D4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03751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8FF5AF-67FC-47AF-A9B1-B2B0EDE0F1A1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238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EB784C-82FD-42ED-BED6-0FC9E682D264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Draw on board.  Go through the diatomic molecules</a:t>
            </a:r>
            <a:r>
              <a:rPr lang="en-US" altLang="en-US" baseline="0" dirty="0" smtClean="0"/>
              <a:t> </a:t>
            </a:r>
            <a:r>
              <a:rPr lang="en-US" altLang="en-US" baseline="0" dirty="0" err="1" smtClean="0"/>
              <a:t>lewis</a:t>
            </a:r>
            <a:r>
              <a:rPr lang="en-US" altLang="en-US" baseline="0" dirty="0" smtClean="0"/>
              <a:t> structures.  Talk about how the reactants have to decide to break apart and form different bonds even though they had octets already.  Show the energy complex H-H and I-I </a:t>
            </a:r>
            <a:r>
              <a:rPr lang="en-US" altLang="en-US" baseline="0" dirty="0" smtClean="0">
                <a:sym typeface="Wingdings" panose="05000000000000000000" pitchFamily="2" charset="2"/>
              </a:rPr>
              <a:t> square with 2 Hs and 2Is  2 H-I. </a:t>
            </a:r>
            <a:r>
              <a:rPr lang="en-US" altLang="en-US" baseline="0" dirty="0" smtClean="0"/>
              <a:t>Introduce activation energy…show the hump that must over come to get to the eventual lower energy. 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211182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Ln(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1 </m:t>
                        </m:r>
                      </m:den>
                    </m:f>
                  </m:oMath>
                </a14:m>
                <a:r>
                  <a:rPr lang="en-US" dirty="0" smtClean="0"/>
                  <a:t>)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den>
                    </m:f>
                  </m:oMath>
                </a14:m>
                <a:r>
                  <a:rPr lang="en-US" dirty="0" smtClean="0"/>
                  <a:t> x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Ln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1.45 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10−3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5.79 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10−5</m:t>
                        </m:r>
                      </m:den>
                    </m:f>
                  </m:oMath>
                </a14:m>
                <a:r>
                  <a:rPr lang="en-US" dirty="0" smtClean="0"/>
                  <a:t>)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8.314</m:t>
                        </m:r>
                      </m:den>
                    </m:f>
                  </m:oMath>
                </a14:m>
                <a:r>
                  <a:rPr lang="en-US" dirty="0" smtClean="0"/>
                  <a:t> x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510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 − 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470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b="0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3.2206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𝐸𝑎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8.314</m:t>
                        </m:r>
                      </m:den>
                    </m:f>
                  </m:oMath>
                </a14:m>
                <a:r>
                  <a:rPr lang="en-US" baseline="0" dirty="0" smtClean="0"/>
                  <a:t> x (-1.6688 x 10</a:t>
                </a:r>
                <a:r>
                  <a:rPr lang="en-US" baseline="30000" dirty="0" smtClean="0"/>
                  <a:t>-4</a:t>
                </a:r>
                <a:r>
                  <a:rPr lang="en-US" baseline="0" dirty="0" smtClean="0"/>
                  <a:t>) </a:t>
                </a:r>
              </a:p>
              <a:p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err="1" smtClean="0"/>
                  <a:t>Ea</a:t>
                </a:r>
                <a:r>
                  <a:rPr lang="en-US" baseline="0" dirty="0" smtClean="0"/>
                  <a:t> = 16045 J/</a:t>
                </a:r>
                <a:r>
                  <a:rPr lang="en-US" baseline="0" dirty="0" err="1" smtClean="0"/>
                  <a:t>mol</a:t>
                </a:r>
                <a:r>
                  <a:rPr lang="en-US" baseline="0" dirty="0" smtClean="0"/>
                  <a:t> = 160 kJ/</a:t>
                </a:r>
                <a:r>
                  <a:rPr lang="en-US" baseline="0" dirty="0" err="1" smtClean="0"/>
                  <a:t>mol</a:t>
                </a:r>
                <a:endParaRPr lang="en-US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Ln(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𝑘2/(𝑘1 )</a:t>
                </a:r>
                <a:r>
                  <a:rPr lang="en-US" dirty="0" smtClean="0"/>
                  <a:t>) = -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𝐸𝑎/𝑅</a:t>
                </a:r>
                <a:r>
                  <a:rPr lang="en-US" dirty="0" smtClean="0"/>
                  <a:t> x (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1/𝑇2  −  1/𝑇1)</a:t>
                </a:r>
                <a:endParaRPr lang="en-US" b="0" dirty="0" smtClean="0"/>
              </a:p>
              <a:p>
                <a:endParaRPr lang="en-US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/>
                  <a:t>Ln (</a:t>
                </a:r>
                <a:r>
                  <a:rPr lang="en-US" i="0" smtClean="0">
                    <a:latin typeface="Cambria Math" panose="02040503050406030204" pitchFamily="18" charset="0"/>
                  </a:rPr>
                  <a:t>(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1.45 𝑥 10−3)/(5.79 𝑥 10−5)</a:t>
                </a:r>
                <a:r>
                  <a:rPr lang="en-US" dirty="0" smtClean="0"/>
                  <a:t>) = -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𝐸𝑎/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8.314</a:t>
                </a:r>
                <a:r>
                  <a:rPr lang="en-US" dirty="0" smtClean="0"/>
                  <a:t> x (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1/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510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 −  1/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470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)</a:t>
                </a:r>
                <a:endParaRPr lang="en-US" b="0" dirty="0" smtClean="0"/>
              </a:p>
              <a:p>
                <a:endParaRPr lang="en-US" dirty="0" smtClean="0"/>
              </a:p>
              <a:p>
                <a:endParaRPr lang="en-US" dirty="0" smtClean="0"/>
              </a:p>
              <a:p>
                <a:r>
                  <a:rPr lang="en-US" dirty="0" smtClean="0"/>
                  <a:t>3.2206</a:t>
                </a:r>
                <a:r>
                  <a:rPr lang="en-US" baseline="0" dirty="0" smtClean="0"/>
                  <a:t> </a:t>
                </a:r>
                <a:r>
                  <a:rPr lang="en-US" dirty="0" smtClean="0"/>
                  <a:t>= - </a:t>
                </a:r>
                <a:r>
                  <a:rPr lang="en-US" b="0" i="0" smtClean="0">
                    <a:latin typeface="Cambria Math" panose="02040503050406030204" pitchFamily="18" charset="0"/>
                  </a:rPr>
                  <a:t>𝐸𝑎/8.314</a:t>
                </a:r>
                <a:r>
                  <a:rPr lang="en-US" baseline="0" dirty="0" smtClean="0"/>
                  <a:t> x (-1.6688 x 10</a:t>
                </a:r>
                <a:r>
                  <a:rPr lang="en-US" baseline="30000" dirty="0" smtClean="0"/>
                  <a:t>-4</a:t>
                </a:r>
                <a:r>
                  <a:rPr lang="en-US" baseline="0" dirty="0" smtClean="0"/>
                  <a:t>) </a:t>
                </a:r>
              </a:p>
              <a:p>
                <a:endParaRPr lang="en-US" baseline="0" dirty="0" smtClean="0"/>
              </a:p>
              <a:p>
                <a:endParaRPr lang="en-US" baseline="0" dirty="0" smtClean="0"/>
              </a:p>
              <a:p>
                <a:r>
                  <a:rPr lang="en-US" baseline="0" dirty="0" err="1" smtClean="0"/>
                  <a:t>Ea</a:t>
                </a:r>
                <a:r>
                  <a:rPr lang="en-US" baseline="0" dirty="0" smtClean="0"/>
                  <a:t> = 16045 J/</a:t>
                </a:r>
                <a:r>
                  <a:rPr lang="en-US" baseline="0" dirty="0" err="1" smtClean="0"/>
                  <a:t>mol</a:t>
                </a:r>
                <a:r>
                  <a:rPr lang="en-US" baseline="0" dirty="0" smtClean="0"/>
                  <a:t> = 160 kJ/</a:t>
                </a:r>
                <a:r>
                  <a:rPr lang="en-US" baseline="0" dirty="0" err="1" smtClean="0"/>
                  <a:t>mol</a:t>
                </a:r>
                <a:endParaRPr lang="en-US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8371C-173C-4C01-A070-9B6B0FAD60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4014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FB92E-4177-4EC5-8E11-362005437FFA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6562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82AB6D-3F12-4D92-94D6-DE70EDD4DE21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COLLISION</a:t>
            </a:r>
            <a:r>
              <a:rPr lang="en-US" altLang="en-US" baseline="0" dirty="0" smtClean="0"/>
              <a:t> THEORY….temp is the most important factor.  All biological processes and really just chemical processes.  Throw a bunch of stuff together and things will collide.  Positive and negative catalyst (CATALYST will LOWER THE ACTIVATION ENERGY…drop the hump).  DON’T FORGET SURFACE AREA when looking at solids!!!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76422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E05069-2DEB-4BBD-B0E2-616D2E43E54F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Show that B must now</a:t>
            </a:r>
            <a:r>
              <a:rPr lang="en-US" altLang="en-US" baseline="0" dirty="0" smtClean="0"/>
              <a:t> be 0.02 M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aseline="0" dirty="0" smtClean="0"/>
              <a:t>Show the </a:t>
            </a:r>
            <a:r>
              <a:rPr lang="el-GR" altLang="en-US" baseline="0" dirty="0" smtClean="0"/>
              <a:t>Δ</a:t>
            </a:r>
            <a:r>
              <a:rPr lang="en-US" altLang="en-US" baseline="0" dirty="0" smtClean="0"/>
              <a:t>B of 0.02 – 0 / 2-0 equals a rate of 0.01. 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aseline="0" dirty="0" smtClean="0"/>
              <a:t>Show the </a:t>
            </a:r>
            <a:r>
              <a:rPr lang="el-GR" altLang="en-US" baseline="0" dirty="0" smtClean="0"/>
              <a:t>Δ</a:t>
            </a:r>
            <a:r>
              <a:rPr lang="en-US" altLang="en-US" baseline="0" dirty="0" smtClean="0"/>
              <a:t>A of 0.98 – 1.0 / 2-0 equals the same but with a negative sign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baseline="0" dirty="0" smtClean="0"/>
              <a:t>Write the rate expression </a:t>
            </a:r>
            <a:r>
              <a:rPr lang="en-US" altLang="en-US" b="1" baseline="0" dirty="0" smtClean="0"/>
              <a:t>R=</a:t>
            </a:r>
            <a:r>
              <a:rPr lang="el-GR" altLang="en-US" b="1" baseline="0" dirty="0" smtClean="0"/>
              <a:t>Δ</a:t>
            </a:r>
            <a:r>
              <a:rPr lang="en-US" altLang="en-US" b="1" baseline="0" dirty="0" smtClean="0"/>
              <a:t> [B]/</a:t>
            </a:r>
            <a:r>
              <a:rPr lang="el-GR" altLang="en-US" b="1" baseline="0" dirty="0" smtClean="0"/>
              <a:t>Δ</a:t>
            </a:r>
            <a:r>
              <a:rPr lang="en-US" altLang="en-US" b="1" baseline="0" dirty="0" smtClean="0"/>
              <a:t> t = - </a:t>
            </a:r>
            <a:r>
              <a:rPr lang="el-GR" altLang="en-US" b="1" baseline="0" dirty="0" smtClean="0"/>
              <a:t>Δ</a:t>
            </a:r>
            <a:r>
              <a:rPr lang="en-US" altLang="en-US" b="1" baseline="0" dirty="0" smtClean="0"/>
              <a:t> [A]/</a:t>
            </a:r>
            <a:r>
              <a:rPr lang="el-GR" altLang="en-US" b="1" baseline="0" dirty="0" smtClean="0"/>
              <a:t>Δ</a:t>
            </a:r>
            <a:r>
              <a:rPr lang="en-US" altLang="en-US" b="1" baseline="0" dirty="0" smtClean="0"/>
              <a:t>t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04033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82170-7811-4EC8-BEC0-56DF1B9A459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94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dirty="0" smtClean="0"/>
                  <a:t>Go to board…show </a:t>
                </a:r>
                <a:r>
                  <a:rPr lang="en-US" dirty="0" smtClean="0">
                    <a:sym typeface="Wingdings" panose="05000000000000000000" pitchFamily="2" charset="2"/>
                  </a:rPr>
                  <a:t>+9.0 x 10</a:t>
                </a:r>
                <a:r>
                  <a:rPr lang="en-US" baseline="30000" dirty="0" smtClean="0">
                    <a:sym typeface="Wingdings" panose="05000000000000000000" pitchFamily="2" charset="2"/>
                  </a:rPr>
                  <a:t>-6</a:t>
                </a:r>
                <a:r>
                  <a:rPr lang="en-US" dirty="0" smtClean="0">
                    <a:sym typeface="Wingdings" panose="05000000000000000000" pitchFamily="2" charset="2"/>
                  </a:rPr>
                  <a:t> M/s</a:t>
                </a:r>
                <a:r>
                  <a:rPr lang="en-US" baseline="0" dirty="0">
                    <a:sym typeface="Wingdings" panose="05000000000000000000" pitchFamily="2" charset="2"/>
                  </a:rPr>
                  <a:t> </a:t>
                </a:r>
                <a:r>
                  <a:rPr lang="en-US" baseline="0" dirty="0" smtClean="0">
                    <a:sym typeface="Wingdings" panose="05000000000000000000" pitchFamily="2" charset="2"/>
                  </a:rPr>
                  <a:t>= ? times</a:t>
                </a:r>
                <a:r>
                  <a:rPr lang="en-US" dirty="0" smtClean="0">
                    <a:sym typeface="Wingdings" panose="05000000000000000000" pitchFamily="2" charset="2"/>
                  </a:rPr>
                  <a:t>+3.6 x 10</a:t>
                </a:r>
                <a:r>
                  <a:rPr lang="en-US" baseline="30000" dirty="0" smtClean="0">
                    <a:sym typeface="Wingdings" panose="05000000000000000000" pitchFamily="2" charset="2"/>
                  </a:rPr>
                  <a:t>-5</a:t>
                </a:r>
                <a:r>
                  <a:rPr lang="en-US" dirty="0" smtClean="0">
                    <a:sym typeface="Wingdings" panose="05000000000000000000" pitchFamily="2" charset="2"/>
                  </a:rPr>
                  <a:t> M/s</a:t>
                </a:r>
                <a:r>
                  <a:rPr lang="en-US" baseline="0" dirty="0" smtClean="0">
                    <a:sym typeface="Wingdings" panose="05000000000000000000" pitchFamily="2" charset="2"/>
                  </a:rPr>
                  <a:t> = - ? times </a:t>
                </a:r>
                <a:r>
                  <a:rPr lang="en-US" dirty="0" smtClean="0">
                    <a:sym typeface="Wingdings" panose="05000000000000000000" pitchFamily="2" charset="2"/>
                  </a:rPr>
                  <a:t>1.8 x 10</a:t>
                </a:r>
                <a:r>
                  <a:rPr lang="en-US" baseline="30000" dirty="0" smtClean="0">
                    <a:sym typeface="Wingdings" panose="05000000000000000000" pitchFamily="2" charset="2"/>
                  </a:rPr>
                  <a:t>-5</a:t>
                </a:r>
                <a:r>
                  <a:rPr lang="en-US" dirty="0" smtClean="0">
                    <a:sym typeface="Wingdings" panose="05000000000000000000" pitchFamily="2" charset="2"/>
                  </a:rPr>
                  <a:t> M/s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>
                    <a:sym typeface="Wingdings" panose="05000000000000000000" pitchFamily="2" charset="2"/>
                  </a:rPr>
                  <a:t>OR then Rate =</a:t>
                </a:r>
                <a:r>
                  <a:rPr lang="en-US" baseline="0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baseline="0" dirty="0" smtClean="0">
                            <a:sym typeface="Wingdings" panose="05000000000000000000" pitchFamily="2" charset="2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 [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2]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baseline="0" dirty="0" smtClean="0">
                            <a:sym typeface="Wingdings" panose="05000000000000000000" pitchFamily="2" charset="2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b="0" i="1" baseline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baseline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baseline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baseline="0" dirty="0" smtClean="0">
                            <a:sym typeface="Wingdings" panose="05000000000000000000" pitchFamily="2" charset="2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 [</m:t>
                        </m:r>
                        <m:r>
                          <m:rPr>
                            <m:nor/>
                          </m:rPr>
                          <a:rPr lang="en-US" b="0" i="0" baseline="0" dirty="0" smtClean="0">
                            <a:sym typeface="Wingdings" panose="05000000000000000000" pitchFamily="2" charset="2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2]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baseline="0" dirty="0" smtClean="0">
                            <a:sym typeface="Wingdings" panose="05000000000000000000" pitchFamily="2" charset="2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b="0" i="1" baseline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>
                    <a:sym typeface="Wingdings" panose="05000000000000000000" pitchFamily="2" charset="2"/>
                  </a:rPr>
                  <a:t> =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b="0" i="0" baseline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b="0" i="0" baseline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i="1" baseline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l-GR" baseline="0" dirty="0" smtClean="0">
                            <a:sym typeface="Wingdings" panose="05000000000000000000" pitchFamily="2" charset="2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 [</m:t>
                        </m:r>
                        <m:r>
                          <m:rPr>
                            <m:nor/>
                          </m:rPr>
                          <a:rPr lang="en-US" b="0" i="0" baseline="0" dirty="0" smtClean="0">
                            <a:sym typeface="Wingdings" panose="05000000000000000000" pitchFamily="2" charset="2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b="0" i="0" baseline="0" dirty="0" smtClean="0">
                            <a:sym typeface="Wingdings" panose="05000000000000000000" pitchFamily="2" charset="2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O</m:t>
                        </m:r>
                        <m:r>
                          <m:rPr>
                            <m:nor/>
                          </m:rPr>
                          <a:rPr lang="en-US" b="0" i="0" baseline="0" dirty="0" smtClean="0">
                            <a:sym typeface="Wingdings" panose="05000000000000000000" pitchFamily="2" charset="2"/>
                          </a:rPr>
                          <m:t>5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]</m:t>
                        </m:r>
                      </m:num>
                      <m:den>
                        <m:r>
                          <m:rPr>
                            <m:nor/>
                          </m:rPr>
                          <a:rPr lang="el-GR" baseline="0" dirty="0" smtClean="0">
                            <a:sym typeface="Wingdings" panose="05000000000000000000" pitchFamily="2" charset="2"/>
                          </a:rPr>
                          <m:t>Δ</m:t>
                        </m:r>
                        <m:r>
                          <m:rPr>
                            <m:nor/>
                          </m:rPr>
                          <a:rPr lang="en-US" baseline="0" dirty="0" smtClean="0">
                            <a:sym typeface="Wingdings" panose="05000000000000000000" pitchFamily="2" charset="2"/>
                          </a:rPr>
                          <m:t> </m:t>
                        </m:r>
                        <m:r>
                          <a:rPr lang="en-US" b="0" i="1" baseline="0" dirty="0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𝑡</m:t>
                        </m:r>
                      </m:den>
                    </m:f>
                  </m:oMath>
                </a14:m>
                <a:endParaRPr lang="en-US" dirty="0" smtClean="0">
                  <a:sym typeface="Wingdings" panose="05000000000000000000" pitchFamily="2" charset="2"/>
                </a:endParaRPr>
              </a:p>
            </p:txBody>
          </p:sp>
        </mc:Choice>
        <mc:Fallback xmlns="">
          <p:sp>
            <p:nvSpPr>
              <p:cNvPr id="82947" name="Rectangle 3"/>
              <p:cNvSpPr>
                <a:spLocks noGrp="1" noChangeArrowheads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en-US" dirty="0" smtClean="0"/>
                  <a:t>Go to board…show </a:t>
                </a:r>
                <a:r>
                  <a:rPr lang="en-US" dirty="0" smtClean="0">
                    <a:sym typeface="Wingdings" panose="05000000000000000000" pitchFamily="2" charset="2"/>
                  </a:rPr>
                  <a:t>+9.0 x 10</a:t>
                </a:r>
                <a:r>
                  <a:rPr lang="en-US" baseline="30000" dirty="0" smtClean="0">
                    <a:sym typeface="Wingdings" panose="05000000000000000000" pitchFamily="2" charset="2"/>
                  </a:rPr>
                  <a:t>-6</a:t>
                </a:r>
                <a:r>
                  <a:rPr lang="en-US" dirty="0" smtClean="0">
                    <a:sym typeface="Wingdings" panose="05000000000000000000" pitchFamily="2" charset="2"/>
                  </a:rPr>
                  <a:t> M/s</a:t>
                </a:r>
                <a:r>
                  <a:rPr lang="en-US" baseline="0" dirty="0">
                    <a:sym typeface="Wingdings" panose="05000000000000000000" pitchFamily="2" charset="2"/>
                  </a:rPr>
                  <a:t> </a:t>
                </a:r>
                <a:r>
                  <a:rPr lang="en-US" baseline="0" dirty="0" smtClean="0">
                    <a:sym typeface="Wingdings" panose="05000000000000000000" pitchFamily="2" charset="2"/>
                  </a:rPr>
                  <a:t>= ? times</a:t>
                </a:r>
                <a:r>
                  <a:rPr lang="en-US" dirty="0" smtClean="0">
                    <a:sym typeface="Wingdings" panose="05000000000000000000" pitchFamily="2" charset="2"/>
                  </a:rPr>
                  <a:t>+3.6 x 10</a:t>
                </a:r>
                <a:r>
                  <a:rPr lang="en-US" baseline="30000" dirty="0" smtClean="0">
                    <a:sym typeface="Wingdings" panose="05000000000000000000" pitchFamily="2" charset="2"/>
                  </a:rPr>
                  <a:t>-5</a:t>
                </a:r>
                <a:r>
                  <a:rPr lang="en-US" dirty="0" smtClean="0">
                    <a:sym typeface="Wingdings" panose="05000000000000000000" pitchFamily="2" charset="2"/>
                  </a:rPr>
                  <a:t> M/s</a:t>
                </a:r>
                <a:r>
                  <a:rPr lang="en-US" baseline="0" dirty="0" smtClean="0">
                    <a:sym typeface="Wingdings" panose="05000000000000000000" pitchFamily="2" charset="2"/>
                  </a:rPr>
                  <a:t> = - ? times </a:t>
                </a:r>
                <a:r>
                  <a:rPr lang="en-US" dirty="0" smtClean="0">
                    <a:sym typeface="Wingdings" panose="05000000000000000000" pitchFamily="2" charset="2"/>
                  </a:rPr>
                  <a:t>1.8 x 10</a:t>
                </a:r>
                <a:r>
                  <a:rPr lang="en-US" baseline="30000" dirty="0" smtClean="0">
                    <a:sym typeface="Wingdings" panose="05000000000000000000" pitchFamily="2" charset="2"/>
                  </a:rPr>
                  <a:t>-5</a:t>
                </a:r>
                <a:r>
                  <a:rPr lang="en-US" dirty="0" smtClean="0">
                    <a:sym typeface="Wingdings" panose="05000000000000000000" pitchFamily="2" charset="2"/>
                  </a:rPr>
                  <a:t> M/s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 smtClean="0">
                    <a:sym typeface="Wingdings" panose="05000000000000000000" pitchFamily="2" charset="2"/>
                  </a:rPr>
                  <a:t>OR then Rate =</a:t>
                </a:r>
                <a:r>
                  <a:rPr lang="en-US" baseline="0" dirty="0" smtClean="0">
                    <a:sym typeface="Wingdings" panose="05000000000000000000" pitchFamily="2" charset="2"/>
                  </a:rPr>
                  <a:t> </a:t>
                </a:r>
                <a:r>
                  <a:rPr lang="el-GR" i="0" baseline="0" dirty="0" smtClean="0">
                    <a:sym typeface="Wingdings" panose="05000000000000000000" pitchFamily="2" charset="2"/>
                  </a:rPr>
                  <a:t>"Δ</a:t>
                </a:r>
                <a:r>
                  <a:rPr lang="en-US" i="0" baseline="0" dirty="0" smtClean="0">
                    <a:sym typeface="Wingdings" panose="05000000000000000000" pitchFamily="2" charset="2"/>
                  </a:rPr>
                  <a:t> [O2]</a:t>
                </a:r>
                <a:r>
                  <a:rPr lang="en-US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 /(</a:t>
                </a:r>
                <a:r>
                  <a:rPr lang="el-GR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</a:t>
                </a:r>
                <a:r>
                  <a:rPr lang="el-GR" i="0" baseline="0" dirty="0" smtClean="0">
                    <a:sym typeface="Wingdings" panose="05000000000000000000" pitchFamily="2" charset="2"/>
                  </a:rPr>
                  <a:t>Δ</a:t>
                </a:r>
                <a:r>
                  <a:rPr lang="en-US" i="0" baseline="0" dirty="0" smtClean="0">
                    <a:sym typeface="Wingdings" panose="05000000000000000000" pitchFamily="2" charset="2"/>
                  </a:rPr>
                  <a:t> </a:t>
                </a:r>
                <a:r>
                  <a:rPr lang="en-US" b="0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 𝑡</a:t>
                </a:r>
                <a:r>
                  <a:rPr lang="en-US" b="0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)</a:t>
                </a:r>
                <a:r>
                  <a:rPr lang="en-US" dirty="0" smtClean="0">
                    <a:sym typeface="Wingdings" panose="05000000000000000000" pitchFamily="2" charset="2"/>
                  </a:rPr>
                  <a:t> =</a:t>
                </a:r>
                <a:r>
                  <a:rPr lang="en-US" b="0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"1</a:t>
                </a:r>
                <a:r>
                  <a:rPr lang="en-US" b="0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 </a:t>
                </a:r>
                <a:r>
                  <a:rPr lang="en-US" b="0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/</a:t>
                </a:r>
                <a:r>
                  <a:rPr lang="en-US" b="0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"4" </a:t>
                </a:r>
                <a:r>
                  <a:rPr lang="en-US" dirty="0" smtClean="0">
                    <a:sym typeface="Wingdings" panose="05000000000000000000" pitchFamily="2" charset="2"/>
                  </a:rPr>
                  <a:t> </a:t>
                </a:r>
                <a:r>
                  <a:rPr lang="el-GR" i="0" baseline="0" dirty="0" smtClean="0">
                    <a:sym typeface="Wingdings" panose="05000000000000000000" pitchFamily="2" charset="2"/>
                  </a:rPr>
                  <a:t>"Δ</a:t>
                </a:r>
                <a:r>
                  <a:rPr lang="en-US" i="0" baseline="0" dirty="0" smtClean="0">
                    <a:sym typeface="Wingdings" panose="05000000000000000000" pitchFamily="2" charset="2"/>
                  </a:rPr>
                  <a:t> [</a:t>
                </a:r>
                <a:r>
                  <a:rPr lang="en-US" b="0" i="0" baseline="0" dirty="0" smtClean="0">
                    <a:sym typeface="Wingdings" panose="05000000000000000000" pitchFamily="2" charset="2"/>
                  </a:rPr>
                  <a:t>N</a:t>
                </a:r>
                <a:r>
                  <a:rPr lang="en-US" i="0" baseline="0" dirty="0" smtClean="0">
                    <a:sym typeface="Wingdings" panose="05000000000000000000" pitchFamily="2" charset="2"/>
                  </a:rPr>
                  <a:t>O2]</a:t>
                </a:r>
                <a:r>
                  <a:rPr lang="en-US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 </a:t>
                </a:r>
                <a:r>
                  <a:rPr lang="en-US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/(</a:t>
                </a:r>
                <a:r>
                  <a:rPr lang="el-GR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</a:t>
                </a:r>
                <a:r>
                  <a:rPr lang="el-GR" i="0" baseline="0" dirty="0" smtClean="0">
                    <a:sym typeface="Wingdings" panose="05000000000000000000" pitchFamily="2" charset="2"/>
                  </a:rPr>
                  <a:t>Δ</a:t>
                </a:r>
                <a:r>
                  <a:rPr lang="en-US" i="0" baseline="0" dirty="0" smtClean="0">
                    <a:sym typeface="Wingdings" panose="05000000000000000000" pitchFamily="2" charset="2"/>
                  </a:rPr>
                  <a:t> </a:t>
                </a:r>
                <a:r>
                  <a:rPr lang="en-US" b="0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 𝑡</a:t>
                </a:r>
                <a:r>
                  <a:rPr lang="en-US" b="0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)</a:t>
                </a:r>
                <a:r>
                  <a:rPr lang="en-US" dirty="0" smtClean="0">
                    <a:sym typeface="Wingdings" panose="05000000000000000000" pitchFamily="2" charset="2"/>
                  </a:rPr>
                  <a:t> = - </a:t>
                </a:r>
                <a:r>
                  <a:rPr lang="en-US" b="0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"1</a:t>
                </a:r>
                <a:r>
                  <a:rPr lang="en-US" b="0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 </a:t>
                </a:r>
                <a:r>
                  <a:rPr lang="en-US" b="0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/</a:t>
                </a:r>
                <a:r>
                  <a:rPr lang="en-US" b="0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"2" </a:t>
                </a:r>
                <a:r>
                  <a:rPr lang="en-US" b="0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 </a:t>
                </a:r>
                <a:r>
                  <a:rPr lang="el-GR" i="0" baseline="0" dirty="0" smtClean="0">
                    <a:sym typeface="Wingdings" panose="05000000000000000000" pitchFamily="2" charset="2"/>
                  </a:rPr>
                  <a:t> "Δ</a:t>
                </a:r>
                <a:r>
                  <a:rPr lang="en-US" i="0" baseline="0" dirty="0" smtClean="0">
                    <a:sym typeface="Wingdings" panose="05000000000000000000" pitchFamily="2" charset="2"/>
                  </a:rPr>
                  <a:t> [</a:t>
                </a:r>
                <a:r>
                  <a:rPr lang="en-US" b="0" i="0" baseline="0" dirty="0" smtClean="0">
                    <a:sym typeface="Wingdings" panose="05000000000000000000" pitchFamily="2" charset="2"/>
                  </a:rPr>
                  <a:t>N2</a:t>
                </a:r>
                <a:r>
                  <a:rPr lang="en-US" i="0" baseline="0" dirty="0" smtClean="0">
                    <a:sym typeface="Wingdings" panose="05000000000000000000" pitchFamily="2" charset="2"/>
                  </a:rPr>
                  <a:t>O</a:t>
                </a:r>
                <a:r>
                  <a:rPr lang="en-US" b="0" i="0" baseline="0" dirty="0" smtClean="0">
                    <a:sym typeface="Wingdings" panose="05000000000000000000" pitchFamily="2" charset="2"/>
                  </a:rPr>
                  <a:t>5</a:t>
                </a:r>
                <a:r>
                  <a:rPr lang="en-US" i="0" baseline="0" dirty="0" smtClean="0">
                    <a:sym typeface="Wingdings" panose="05000000000000000000" pitchFamily="2" charset="2"/>
                  </a:rPr>
                  <a:t>]</a:t>
                </a:r>
                <a:r>
                  <a:rPr lang="en-US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 </a:t>
                </a:r>
                <a:r>
                  <a:rPr lang="en-US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/(</a:t>
                </a:r>
                <a:r>
                  <a:rPr lang="el-GR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</a:t>
                </a:r>
                <a:r>
                  <a:rPr lang="el-GR" i="0" baseline="0" dirty="0" smtClean="0">
                    <a:sym typeface="Wingdings" panose="05000000000000000000" pitchFamily="2" charset="2"/>
                  </a:rPr>
                  <a:t>Δ</a:t>
                </a:r>
                <a:r>
                  <a:rPr lang="en-US" i="0" baseline="0" dirty="0" smtClean="0">
                    <a:sym typeface="Wingdings" panose="05000000000000000000" pitchFamily="2" charset="2"/>
                  </a:rPr>
                  <a:t> </a:t>
                </a:r>
                <a:r>
                  <a:rPr lang="en-US" b="0" i="0" baseline="0" dirty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" 𝑡</a:t>
                </a:r>
                <a:r>
                  <a:rPr lang="en-US" b="0" i="0" baseline="0" smtClean="0">
                    <a:latin typeface="Cambria Math" panose="02040503050406030204" pitchFamily="18" charset="0"/>
                    <a:sym typeface="Wingdings" panose="05000000000000000000" pitchFamily="2" charset="2"/>
                  </a:rPr>
                  <a:t>)</a:t>
                </a:r>
                <a:endParaRPr lang="en-US" dirty="0" smtClean="0">
                  <a:sym typeface="Wingdings" panose="05000000000000000000" pitchFamily="2" charset="2"/>
                </a:endParaRP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7712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32D46-DC91-477B-840B-D0CECFBFA844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8659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lower case</a:t>
            </a:r>
            <a:r>
              <a:rPr lang="en-US" baseline="0" dirty="0" smtClean="0"/>
              <a:t> a and b are just coefficients.  WE DO NOT USE COEFFICIENTS WITH THIS TYPE OF DATA!!!! WE USE THE DATA INSTEAD!!</a:t>
            </a:r>
          </a:p>
          <a:p>
            <a:r>
              <a:rPr lang="en-US" baseline="0" dirty="0" smtClean="0"/>
              <a:t>Evaluate the two reactants separately.  We want to see how the individually affect the initial rate.  Let’s start with A. Choose two experiments where A changes but B is held constant.  Experiments 1 and 2.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↑[A] x 2  and ↑R x 2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ask, 2</a:t>
            </a:r>
            <a:r>
              <a:rPr lang="en-US" baseline="30000" dirty="0" smtClean="0"/>
              <a:t>x</a:t>
            </a:r>
            <a:r>
              <a:rPr lang="en-US" dirty="0" smtClean="0"/>
              <a:t> = 2….x must be 1.  Thus the reaction rate</a:t>
            </a:r>
            <a:r>
              <a:rPr lang="en-US" baseline="0" dirty="0" smtClean="0"/>
              <a:t> proportionate to [A]</a:t>
            </a:r>
            <a:r>
              <a:rPr lang="en-US" baseline="30000" dirty="0" smtClean="0"/>
              <a:t>1</a:t>
            </a:r>
            <a:r>
              <a:rPr lang="en-US" baseline="0" dirty="0" smtClean="0"/>
              <a:t>.  We call this 1</a:t>
            </a:r>
            <a:r>
              <a:rPr lang="en-US" baseline="30000" dirty="0" smtClean="0"/>
              <a:t>st</a:t>
            </a:r>
            <a:r>
              <a:rPr lang="en-US" baseline="0" dirty="0" smtClean="0"/>
              <a:t> order with respect to A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Do B….Experiments 3 and 4 hold A constant while B changes.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↑[B] x 2  and ↑R x 4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ask, 2</a:t>
            </a:r>
            <a:r>
              <a:rPr lang="en-US" baseline="30000" dirty="0" smtClean="0"/>
              <a:t>y</a:t>
            </a:r>
            <a:r>
              <a:rPr lang="en-US" dirty="0" smtClean="0"/>
              <a:t> = 4….y must be 2.  Thus the reaction rate</a:t>
            </a:r>
            <a:r>
              <a:rPr lang="en-US" baseline="0" dirty="0" smtClean="0"/>
              <a:t> proportionate to [B]</a:t>
            </a:r>
            <a:r>
              <a:rPr lang="en-US" baseline="30000" dirty="0" smtClean="0"/>
              <a:t>2</a:t>
            </a:r>
            <a:r>
              <a:rPr lang="en-US" baseline="0" dirty="0" smtClean="0"/>
              <a:t>.  We call this 2</a:t>
            </a:r>
            <a:r>
              <a:rPr lang="en-US" baseline="30000" dirty="0" smtClean="0"/>
              <a:t>nd</a:t>
            </a:r>
            <a:r>
              <a:rPr lang="en-US" baseline="0" dirty="0" smtClean="0"/>
              <a:t> order with respect to B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8371C-173C-4C01-A070-9B6B0FAD60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04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8371C-173C-4C01-A070-9B6B0FAD60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31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When you</a:t>
            </a:r>
            <a:r>
              <a:rPr lang="en-US" baseline="0" dirty="0" smtClean="0"/>
              <a:t> raise to a power of 1, 2, 3, etc….the M’s powers change</a:t>
            </a:r>
          </a:p>
          <a:p>
            <a:r>
              <a:rPr lang="en-US" baseline="0" dirty="0" smtClean="0"/>
              <a:t>R = k [A]</a:t>
            </a:r>
            <a:r>
              <a:rPr lang="en-US" baseline="30000" dirty="0" smtClean="0"/>
              <a:t>x</a:t>
            </a:r>
            <a:r>
              <a:rPr lang="en-US" baseline="0" dirty="0" smtClean="0"/>
              <a:t>[B]</a:t>
            </a:r>
            <a:r>
              <a:rPr lang="en-US" baseline="30000" dirty="0" smtClean="0"/>
              <a:t>y</a:t>
            </a:r>
          </a:p>
          <a:p>
            <a:endParaRPr lang="en-US" baseline="0" dirty="0" smtClean="0"/>
          </a:p>
          <a:p>
            <a:r>
              <a:rPr lang="en-US" baseline="0" dirty="0" smtClean="0"/>
              <a:t>R is always M/s but what you divide it by depends on the x and y (the powers of the M’s)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F8371C-173C-4C01-A070-9B6B0FAD60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228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75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90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979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B381260F-4C4F-4777-A423-5AB6C56DA2A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9204441"/>
      </p:ext>
    </p:extLst>
  </p:cSld>
  <p:clrMapOvr>
    <a:masterClrMapping/>
  </p:clrMapOvr>
  <p:transition spd="slow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114800"/>
            <a:ext cx="103632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4519016-1693-47B6-A802-DC00D2FC2A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7883193"/>
      </p:ext>
    </p:extLst>
  </p:cSld>
  <p:clrMapOvr>
    <a:masterClrMapping/>
  </p:clrMapOvr>
  <p:transition spd="slow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24575CE0-5866-41BF-A484-8F4ECF022F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04410"/>
      </p:ext>
    </p:extLst>
  </p:cSld>
  <p:clrMapOvr>
    <a:masterClrMapping/>
  </p:clrMapOvr>
  <p:transition spd="slow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9812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4114800"/>
            <a:ext cx="5080000" cy="19812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328DFEC-625D-4F0E-9D72-854C317B9F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778367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02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82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675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7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37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00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555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93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3D065-33A9-48E1-B62A-F2D03804E9BD}" type="datetimeFigureOut">
              <a:rPr lang="en-US" smtClean="0"/>
              <a:t>5/16/2019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F8A93-5C95-4DAC-98AD-4A013A3026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286000"/>
            <a:ext cx="7772400" cy="1143000"/>
          </a:xfrm>
        </p:spPr>
        <p:txBody>
          <a:bodyPr anchor="ctr">
            <a:noAutofit/>
          </a:bodyPr>
          <a:lstStyle/>
          <a:p>
            <a:r>
              <a:rPr lang="en-US" altLang="en-US" sz="7200" b="1" dirty="0">
                <a:solidFill>
                  <a:srgbClr val="0070C0"/>
                </a:solidFill>
              </a:rPr>
              <a:t>Chapter </a:t>
            </a:r>
            <a:r>
              <a:rPr lang="en-US" altLang="en-US" sz="7200" b="1" dirty="0" smtClean="0">
                <a:solidFill>
                  <a:srgbClr val="0070C0"/>
                </a:solidFill>
              </a:rPr>
              <a:t>13</a:t>
            </a:r>
            <a:r>
              <a:rPr lang="en-US" altLang="en-US" sz="7200" b="1" dirty="0">
                <a:solidFill>
                  <a:srgbClr val="0070C0"/>
                </a:solidFill>
              </a:rPr>
              <a:t/>
            </a:r>
            <a:br>
              <a:rPr lang="en-US" altLang="en-US" sz="7200" b="1" dirty="0">
                <a:solidFill>
                  <a:srgbClr val="0070C0"/>
                </a:solidFill>
              </a:rPr>
            </a:br>
            <a:r>
              <a:rPr lang="en-US" altLang="en-US" sz="7200" b="1" dirty="0">
                <a:solidFill>
                  <a:srgbClr val="0070C0"/>
                </a:solidFill>
              </a:rPr>
              <a:t>Chemical Kinetics</a:t>
            </a:r>
          </a:p>
        </p:txBody>
      </p:sp>
    </p:spTree>
    <p:extLst>
      <p:ext uri="{BB962C8B-B14F-4D97-AF65-F5344CB8AC3E}">
        <p14:creationId xmlns:p14="http://schemas.microsoft.com/office/powerpoint/2010/main" val="269875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 with a real reaction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9339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2 NO + 2H</a:t>
            </a:r>
            <a:r>
              <a:rPr lang="en-US" sz="3200" baseline="-25000" dirty="0" smtClean="0"/>
              <a:t>2</a:t>
            </a:r>
            <a:r>
              <a:rPr lang="en-US" sz="3200" dirty="0" smtClean="0"/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 N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 + 2H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288278"/>
              </p:ext>
            </p:extLst>
          </p:nvPr>
        </p:nvGraphicFramePr>
        <p:xfrm>
          <a:off x="1476374" y="2185175"/>
          <a:ext cx="9239252" cy="26625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9813">
                  <a:extLst>
                    <a:ext uri="{9D8B030D-6E8A-4147-A177-3AD203B41FA5}">
                      <a16:colId xmlns:a16="http://schemas.microsoft.com/office/drawing/2014/main" val="1372445518"/>
                    </a:ext>
                  </a:extLst>
                </a:gridCol>
                <a:gridCol w="2309813">
                  <a:extLst>
                    <a:ext uri="{9D8B030D-6E8A-4147-A177-3AD203B41FA5}">
                      <a16:colId xmlns:a16="http://schemas.microsoft.com/office/drawing/2014/main" val="47065464"/>
                    </a:ext>
                  </a:extLst>
                </a:gridCol>
                <a:gridCol w="2309813">
                  <a:extLst>
                    <a:ext uri="{9D8B030D-6E8A-4147-A177-3AD203B41FA5}">
                      <a16:colId xmlns:a16="http://schemas.microsoft.com/office/drawing/2014/main" val="3589916666"/>
                    </a:ext>
                  </a:extLst>
                </a:gridCol>
                <a:gridCol w="2309813">
                  <a:extLst>
                    <a:ext uri="{9D8B030D-6E8A-4147-A177-3AD203B41FA5}">
                      <a16:colId xmlns:a16="http://schemas.microsoft.com/office/drawing/2014/main" val="1981190696"/>
                    </a:ext>
                  </a:extLst>
                </a:gridCol>
              </a:tblGrid>
              <a:tr h="57255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Experiment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[NO] (M)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[H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dirty="0" smtClean="0"/>
                        <a:t>] (M)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Initial</a:t>
                      </a:r>
                      <a:r>
                        <a:rPr lang="en-US" sz="2800" baseline="0" dirty="0" smtClean="0"/>
                        <a:t> Rate (M/s)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0272754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0.0050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0.0020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1.25 x 10</a:t>
                      </a:r>
                      <a:r>
                        <a:rPr lang="en-US" sz="2800" baseline="30000" dirty="0" smtClean="0"/>
                        <a:t>-5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113415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0.0020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5.00 x 10</a:t>
                      </a:r>
                      <a:r>
                        <a:rPr lang="en-US" sz="2800" baseline="30000" dirty="0" smtClean="0"/>
                        <a:t>-5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457370"/>
                  </a:ext>
                </a:extLst>
              </a:tr>
              <a:tr h="57255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0.0100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0.0040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1.00 x 10</a:t>
                      </a:r>
                      <a:r>
                        <a:rPr lang="en-US" sz="2800" baseline="30000" dirty="0" smtClean="0"/>
                        <a:t>-4</a:t>
                      </a:r>
                      <a:endParaRPr lang="en-US" sz="28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704673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34923" y="4852407"/>
            <a:ext cx="975914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Write the rate law.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What is the overall order?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Find the value of 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/>
              <a:t>What is the rate when NO is 0.012 M and H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 is 0.0060 M?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35811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927100" y="137984"/>
            <a:ext cx="10515600" cy="1325563"/>
          </a:xfrm>
        </p:spPr>
        <p:txBody>
          <a:bodyPr/>
          <a:lstStyle/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Integrated Rate </a:t>
            </a:r>
            <a:r>
              <a:rPr lang="en-US" altLang="en-US" b="1" dirty="0" smtClean="0">
                <a:solidFill>
                  <a:srgbClr val="0070C0"/>
                </a:solidFill>
              </a:rPr>
              <a:t>Laws: 1</a:t>
            </a:r>
            <a:r>
              <a:rPr lang="en-US" altLang="en-US" b="1" baseline="30000" dirty="0" smtClean="0">
                <a:solidFill>
                  <a:srgbClr val="0070C0"/>
                </a:solidFill>
              </a:rPr>
              <a:t>st</a:t>
            </a:r>
            <a:r>
              <a:rPr lang="en-US" altLang="en-US" b="1" dirty="0" smtClean="0">
                <a:solidFill>
                  <a:srgbClr val="0070C0"/>
                </a:solidFill>
              </a:rPr>
              <a:t> order</a:t>
            </a:r>
            <a:endParaRPr lang="en-US" altLang="en-US" b="1" dirty="0">
              <a:solidFill>
                <a:srgbClr val="0070C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9241" y="1276081"/>
            <a:ext cx="11571317" cy="12954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4000" dirty="0"/>
              <a:t>	Using calculus to integrate the rate law for a first-order process gives </a:t>
            </a:r>
            <a:r>
              <a:rPr lang="en-US" altLang="en-US" sz="4000" dirty="0" smtClean="0"/>
              <a:t>us:</a:t>
            </a:r>
            <a:endParaRPr lang="en-US" altLang="en-US" sz="4000" dirty="0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163715" y="4281488"/>
            <a:ext cx="1204237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>
                <a:solidFill>
                  <a:srgbClr val="C82E32"/>
                </a:solidFill>
              </a:rPr>
              <a:t>[A]</a:t>
            </a:r>
            <a:r>
              <a:rPr lang="en-US" altLang="en-US" sz="3600" baseline="-25000" dirty="0">
                <a:solidFill>
                  <a:srgbClr val="C82E32"/>
                </a:solidFill>
              </a:rPr>
              <a:t>0</a:t>
            </a:r>
            <a:r>
              <a:rPr lang="en-US" altLang="en-US" sz="3600" dirty="0">
                <a:solidFill>
                  <a:srgbClr val="C82E32"/>
                </a:solidFill>
              </a:rPr>
              <a:t> is the initial concentration of A.</a:t>
            </a:r>
          </a:p>
          <a:p>
            <a:endParaRPr lang="en-US" altLang="en-US" sz="3600" dirty="0">
              <a:solidFill>
                <a:srgbClr val="C82E32"/>
              </a:solidFill>
            </a:endParaRPr>
          </a:p>
          <a:p>
            <a:r>
              <a:rPr lang="en-US" altLang="en-US" sz="3600" dirty="0">
                <a:solidFill>
                  <a:srgbClr val="C82E32"/>
                </a:solidFill>
              </a:rPr>
              <a:t>[A]</a:t>
            </a:r>
            <a:r>
              <a:rPr lang="en-US" altLang="en-US" sz="3600" i="1" baseline="-25000" dirty="0">
                <a:solidFill>
                  <a:srgbClr val="C82E32"/>
                </a:solidFill>
              </a:rPr>
              <a:t>t</a:t>
            </a:r>
            <a:r>
              <a:rPr lang="en-US" altLang="en-US" sz="3600" dirty="0">
                <a:solidFill>
                  <a:srgbClr val="C82E32"/>
                </a:solidFill>
              </a:rPr>
              <a:t> is the concentration of A at some time, </a:t>
            </a:r>
            <a:r>
              <a:rPr lang="en-US" altLang="en-US" sz="3600" i="1" dirty="0">
                <a:solidFill>
                  <a:srgbClr val="C82E32"/>
                </a:solidFill>
              </a:rPr>
              <a:t>t</a:t>
            </a:r>
            <a:r>
              <a:rPr lang="en-US" altLang="en-US" sz="3600" dirty="0">
                <a:solidFill>
                  <a:srgbClr val="C82E32"/>
                </a:solidFill>
              </a:rPr>
              <a:t>, during the course of the reaction.</a:t>
            </a:r>
          </a:p>
        </p:txBody>
      </p:sp>
      <p:sp>
        <p:nvSpPr>
          <p:cNvPr id="2" name="Rectangle 1"/>
          <p:cNvSpPr/>
          <p:nvPr/>
        </p:nvSpPr>
        <p:spPr>
          <a:xfrm>
            <a:off x="3806457" y="3244332"/>
            <a:ext cx="4019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>
                <a:solidFill>
                  <a:srgbClr val="C82E32"/>
                </a:solidFill>
              </a:rPr>
              <a:t>ln [A]</a:t>
            </a:r>
            <a:r>
              <a:rPr lang="en-US" altLang="en-US" sz="3200" i="1" baseline="-25000" dirty="0">
                <a:solidFill>
                  <a:srgbClr val="C82E32"/>
                </a:solidFill>
              </a:rPr>
              <a:t>t</a:t>
            </a:r>
            <a:r>
              <a:rPr lang="en-US" altLang="en-US" sz="3200" dirty="0">
                <a:solidFill>
                  <a:srgbClr val="C82E32"/>
                </a:solidFill>
              </a:rPr>
              <a:t> − ln [A]</a:t>
            </a:r>
            <a:r>
              <a:rPr lang="en-US" altLang="en-US" sz="3200" baseline="-25000" dirty="0">
                <a:solidFill>
                  <a:srgbClr val="C82E32"/>
                </a:solidFill>
              </a:rPr>
              <a:t>0</a:t>
            </a:r>
            <a:r>
              <a:rPr lang="en-US" altLang="en-US" sz="3200" dirty="0">
                <a:solidFill>
                  <a:srgbClr val="C82E32"/>
                </a:solidFill>
              </a:rPr>
              <a:t> = −</a:t>
            </a:r>
            <a:r>
              <a:rPr lang="en-US" altLang="en-US" sz="3200" dirty="0"/>
              <a:t> </a:t>
            </a:r>
            <a:r>
              <a:rPr lang="en-US" altLang="en-US" sz="3200" i="1" dirty="0" err="1">
                <a:solidFill>
                  <a:srgbClr val="C82E32"/>
                </a:solidFill>
              </a:rPr>
              <a:t>k</a:t>
            </a:r>
            <a:r>
              <a:rPr lang="en-US" altLang="en-US" sz="3200" dirty="0" err="1">
                <a:solidFill>
                  <a:srgbClr val="C82E32"/>
                </a:solidFill>
              </a:rPr>
              <a:t>t</a:t>
            </a:r>
            <a:endParaRPr lang="en-US" altLang="en-US" sz="3200" dirty="0">
              <a:solidFill>
                <a:srgbClr val="C82E3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7061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conversion of cyclopropane to propene is a first order reaction with a rate constant of 6.7 x 10</a:t>
            </a:r>
            <a:r>
              <a:rPr lang="en-US" sz="3200" baseline="30000" dirty="0" smtClean="0"/>
              <a:t>-4</a:t>
            </a:r>
            <a:r>
              <a:rPr lang="en-US" sz="3200" dirty="0" smtClean="0"/>
              <a:t> s</a:t>
            </a:r>
            <a:r>
              <a:rPr lang="en-US" sz="3200" baseline="30000" dirty="0" smtClean="0"/>
              <a:t>-1</a:t>
            </a:r>
            <a:r>
              <a:rPr lang="en-US" sz="3200" dirty="0" smtClean="0"/>
              <a:t> at 500 degrees C.  If the initial concentration of cyclopropane is 0.0500 M, what is the concentration of cyclopropane after 30 minutes?</a:t>
            </a:r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615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6000" b="1" dirty="0">
                <a:solidFill>
                  <a:srgbClr val="0070C0"/>
                </a:solidFill>
              </a:rPr>
              <a:t>Half-Life</a:t>
            </a:r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937760" y="1981200"/>
            <a:ext cx="7015942" cy="4114800"/>
          </a:xfrm>
        </p:spPr>
        <p:txBody>
          <a:bodyPr>
            <a:noAutofit/>
          </a:bodyPr>
          <a:lstStyle/>
          <a:p>
            <a:r>
              <a:rPr lang="en-US" altLang="en-US" sz="4000" dirty="0"/>
              <a:t>Half-life is defined as the time required for one-half of a reactant to react.</a:t>
            </a:r>
          </a:p>
          <a:p>
            <a:r>
              <a:rPr lang="en-US" altLang="en-US" sz="4000" dirty="0"/>
              <a:t>Because [A] at </a:t>
            </a:r>
            <a:r>
              <a:rPr lang="en-US" altLang="en-US" sz="4000" i="1" dirty="0"/>
              <a:t>t</a:t>
            </a:r>
            <a:r>
              <a:rPr lang="en-US" altLang="en-US" sz="4000" baseline="-25000" dirty="0"/>
              <a:t>1/2</a:t>
            </a:r>
            <a:r>
              <a:rPr lang="en-US" altLang="en-US" sz="4000" dirty="0"/>
              <a:t> is one-half of the original [A], </a:t>
            </a:r>
          </a:p>
          <a:p>
            <a:pPr algn="ctr">
              <a:buFontTx/>
              <a:buNone/>
            </a:pPr>
            <a:r>
              <a:rPr lang="en-US" altLang="en-US" sz="4000" dirty="0"/>
              <a:t>[A]</a:t>
            </a:r>
            <a:r>
              <a:rPr lang="en-US" altLang="en-US" sz="4000" i="1" baseline="-25000" dirty="0"/>
              <a:t>t</a:t>
            </a:r>
            <a:r>
              <a:rPr lang="en-US" altLang="en-US" sz="4000" dirty="0"/>
              <a:t> = 0.5 [A]</a:t>
            </a:r>
            <a:r>
              <a:rPr lang="en-US" altLang="en-US" sz="4000" baseline="-25000" dirty="0"/>
              <a:t>0</a:t>
            </a:r>
            <a:r>
              <a:rPr lang="en-US" altLang="en-US" sz="4000" dirty="0"/>
              <a:t>.</a:t>
            </a:r>
          </a:p>
        </p:txBody>
      </p:sp>
      <p:pic>
        <p:nvPicPr>
          <p:cNvPr id="39941" name="Picture 5" descr="14_09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80"/>
          <a:stretch>
            <a:fillRect/>
          </a:stretch>
        </p:blipFill>
        <p:spPr>
          <a:xfrm>
            <a:off x="385215" y="1981200"/>
            <a:ext cx="4168775" cy="3656013"/>
          </a:xfrm>
        </p:spPr>
      </p:pic>
    </p:spTree>
    <p:extLst>
      <p:ext uri="{BB962C8B-B14F-4D97-AF65-F5344CB8AC3E}">
        <p14:creationId xmlns:p14="http://schemas.microsoft.com/office/powerpoint/2010/main" val="354112804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9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-809107" y="265372"/>
            <a:ext cx="13001107" cy="1325563"/>
          </a:xfrm>
        </p:spPr>
        <p:txBody>
          <a:bodyPr>
            <a:normAutofit/>
          </a:bodyPr>
          <a:lstStyle/>
          <a:p>
            <a:pPr algn="ctr"/>
            <a:r>
              <a:rPr lang="en-US" altLang="en-US" sz="6000" b="1" dirty="0">
                <a:solidFill>
                  <a:srgbClr val="0070C0"/>
                </a:solidFill>
              </a:rPr>
              <a:t>Half-Life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0886" y="1576647"/>
            <a:ext cx="9609514" cy="8382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altLang="en-US" sz="3600" dirty="0"/>
              <a:t>For a first-order process, this </a:t>
            </a:r>
            <a:r>
              <a:rPr lang="en-US" altLang="en-US" sz="3600" dirty="0" smtClean="0"/>
              <a:t>becomes:</a:t>
            </a:r>
            <a:endParaRPr lang="en-US" altLang="en-US" sz="3600" dirty="0">
              <a:solidFill>
                <a:schemeClr val="accent2"/>
              </a:solidFill>
            </a:endParaRPr>
          </a:p>
        </p:txBody>
      </p:sp>
      <p:grpSp>
        <p:nvGrpSpPr>
          <p:cNvPr id="40977" name="Group 17"/>
          <p:cNvGrpSpPr>
            <a:grpSpLocks/>
          </p:cNvGrpSpPr>
          <p:nvPr/>
        </p:nvGrpSpPr>
        <p:grpSpPr bwMode="auto">
          <a:xfrm>
            <a:off x="5035956" y="2525971"/>
            <a:ext cx="2840065" cy="1200151"/>
            <a:chOff x="2067" y="3072"/>
            <a:chExt cx="1447" cy="756"/>
          </a:xfrm>
        </p:grpSpPr>
        <p:sp>
          <p:nvSpPr>
            <p:cNvPr id="40973" name="Rectangle 13"/>
            <p:cNvSpPr>
              <a:spLocks noChangeArrowheads="1"/>
            </p:cNvSpPr>
            <p:nvPr/>
          </p:nvSpPr>
          <p:spPr bwMode="auto">
            <a:xfrm>
              <a:off x="2820" y="3206"/>
              <a:ext cx="69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 dirty="0">
                  <a:solidFill>
                    <a:srgbClr val="C82E32"/>
                  </a:solidFill>
                </a:rPr>
                <a:t>= </a:t>
              </a:r>
              <a:r>
                <a:rPr lang="en-US" altLang="en-US" sz="3600" i="1" dirty="0">
                  <a:solidFill>
                    <a:srgbClr val="C82E32"/>
                  </a:solidFill>
                </a:rPr>
                <a:t>t</a:t>
              </a:r>
              <a:r>
                <a:rPr lang="en-US" altLang="en-US" sz="3600" baseline="-25000" dirty="0">
                  <a:solidFill>
                    <a:srgbClr val="C82E32"/>
                  </a:solidFill>
                </a:rPr>
                <a:t>1/2</a:t>
              </a:r>
              <a:endParaRPr lang="en-US" altLang="en-US" sz="3600" dirty="0">
                <a:solidFill>
                  <a:srgbClr val="C82E32"/>
                </a:solidFill>
              </a:endParaRPr>
            </a:p>
          </p:txBody>
        </p:sp>
        <p:grpSp>
          <p:nvGrpSpPr>
            <p:cNvPr id="40976" name="Group 16"/>
            <p:cNvGrpSpPr>
              <a:grpSpLocks/>
            </p:cNvGrpSpPr>
            <p:nvPr/>
          </p:nvGrpSpPr>
          <p:grpSpPr bwMode="auto">
            <a:xfrm>
              <a:off x="2067" y="3072"/>
              <a:ext cx="780" cy="756"/>
              <a:chOff x="771" y="2909"/>
              <a:chExt cx="780" cy="756"/>
            </a:xfrm>
          </p:grpSpPr>
          <p:sp>
            <p:nvSpPr>
              <p:cNvPr id="40974" name="Rectangle 14"/>
              <p:cNvSpPr>
                <a:spLocks noChangeArrowheads="1"/>
              </p:cNvSpPr>
              <p:nvPr/>
            </p:nvSpPr>
            <p:spPr bwMode="auto">
              <a:xfrm>
                <a:off x="771" y="2909"/>
                <a:ext cx="780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3600" dirty="0">
                    <a:solidFill>
                      <a:srgbClr val="C82E32"/>
                    </a:solidFill>
                  </a:rPr>
                  <a:t>0.693</a:t>
                </a:r>
              </a:p>
              <a:p>
                <a:pPr algn="ctr"/>
                <a:r>
                  <a:rPr lang="en-US" altLang="en-US" sz="3600" i="1" dirty="0">
                    <a:solidFill>
                      <a:srgbClr val="C82E32"/>
                    </a:solidFill>
                  </a:rPr>
                  <a:t>k</a:t>
                </a:r>
                <a:endParaRPr lang="en-US" altLang="en-US" sz="3600" dirty="0">
                  <a:solidFill>
                    <a:srgbClr val="C82E32"/>
                  </a:solidFill>
                </a:endParaRPr>
              </a:p>
            </p:txBody>
          </p:sp>
          <p:sp>
            <p:nvSpPr>
              <p:cNvPr id="40975" name="Line 15"/>
              <p:cNvSpPr>
                <a:spLocks noChangeShapeType="1"/>
              </p:cNvSpPr>
              <p:nvPr/>
            </p:nvSpPr>
            <p:spPr bwMode="auto">
              <a:xfrm>
                <a:off x="816" y="3230"/>
                <a:ext cx="672" cy="0"/>
              </a:xfrm>
              <a:prstGeom prst="line">
                <a:avLst/>
              </a:prstGeom>
              <a:noFill/>
              <a:ln w="19050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600"/>
              </a:p>
            </p:txBody>
          </p:sp>
        </p:grpSp>
      </p:grpSp>
      <p:sp>
        <p:nvSpPr>
          <p:cNvPr id="40978" name="Rectangle 18"/>
          <p:cNvSpPr>
            <a:spLocks noChangeArrowheads="1"/>
          </p:cNvSpPr>
          <p:nvPr/>
        </p:nvSpPr>
        <p:spPr bwMode="auto">
          <a:xfrm>
            <a:off x="182880" y="4070828"/>
            <a:ext cx="485307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3600" dirty="0"/>
              <a:t>NOTE:  For a first-order process, the half-life does not depend on [A]</a:t>
            </a:r>
            <a:r>
              <a:rPr lang="en-US" altLang="en-US" sz="3600" baseline="-25000" dirty="0"/>
              <a:t>0</a:t>
            </a:r>
            <a:r>
              <a:rPr lang="en-US" alt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97189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baseline="30000" dirty="0" smtClean="0"/>
              <a:t>st</a:t>
            </a:r>
            <a:r>
              <a:rPr lang="en-US" b="1" dirty="0" smtClean="0"/>
              <a:t> Order Half Life Example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Hydrogen peroxide goes from 1.00 M to 0.500 M in 2.16 x 10</a:t>
            </a:r>
            <a:r>
              <a:rPr lang="en-US" sz="4000" baseline="30000" dirty="0" smtClean="0"/>
              <a:t>4</a:t>
            </a:r>
            <a:r>
              <a:rPr lang="en-US" sz="4000" dirty="0" smtClean="0"/>
              <a:t> s.  Assuming that this is a first order reaction, find k.</a:t>
            </a:r>
            <a:endParaRPr lang="en-US" sz="4000" dirty="0"/>
          </a:p>
        </p:txBody>
      </p:sp>
      <p:grpSp>
        <p:nvGrpSpPr>
          <p:cNvPr id="9" name="Group 17"/>
          <p:cNvGrpSpPr>
            <a:grpSpLocks/>
          </p:cNvGrpSpPr>
          <p:nvPr/>
        </p:nvGrpSpPr>
        <p:grpSpPr bwMode="auto">
          <a:xfrm>
            <a:off x="4675967" y="4070668"/>
            <a:ext cx="2840065" cy="1200151"/>
            <a:chOff x="2067" y="3072"/>
            <a:chExt cx="1447" cy="756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2820" y="3206"/>
              <a:ext cx="69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3600" dirty="0">
                  <a:solidFill>
                    <a:srgbClr val="C82E32"/>
                  </a:solidFill>
                </a:rPr>
                <a:t>= </a:t>
              </a:r>
              <a:r>
                <a:rPr lang="en-US" altLang="en-US" sz="3600" i="1" dirty="0">
                  <a:solidFill>
                    <a:srgbClr val="C82E32"/>
                  </a:solidFill>
                </a:rPr>
                <a:t>t</a:t>
              </a:r>
              <a:r>
                <a:rPr lang="en-US" altLang="en-US" sz="3600" baseline="-25000" dirty="0">
                  <a:solidFill>
                    <a:srgbClr val="C82E32"/>
                  </a:solidFill>
                </a:rPr>
                <a:t>1/2</a:t>
              </a:r>
              <a:endParaRPr lang="en-US" altLang="en-US" sz="3600" dirty="0">
                <a:solidFill>
                  <a:srgbClr val="C82E32"/>
                </a:solidFill>
              </a:endParaRPr>
            </a:p>
          </p:txBody>
        </p:sp>
        <p:grpSp>
          <p:nvGrpSpPr>
            <p:cNvPr id="11" name="Group 16"/>
            <p:cNvGrpSpPr>
              <a:grpSpLocks/>
            </p:cNvGrpSpPr>
            <p:nvPr/>
          </p:nvGrpSpPr>
          <p:grpSpPr bwMode="auto">
            <a:xfrm>
              <a:off x="2067" y="3072"/>
              <a:ext cx="780" cy="756"/>
              <a:chOff x="771" y="2909"/>
              <a:chExt cx="780" cy="756"/>
            </a:xfrm>
          </p:grpSpPr>
          <p:sp>
            <p:nvSpPr>
              <p:cNvPr id="12" name="Rectangle 14"/>
              <p:cNvSpPr>
                <a:spLocks noChangeArrowheads="1"/>
              </p:cNvSpPr>
              <p:nvPr/>
            </p:nvSpPr>
            <p:spPr bwMode="auto">
              <a:xfrm>
                <a:off x="771" y="2909"/>
                <a:ext cx="780" cy="7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altLang="en-US" sz="3600" dirty="0">
                    <a:solidFill>
                      <a:srgbClr val="C82E32"/>
                    </a:solidFill>
                  </a:rPr>
                  <a:t>0.693</a:t>
                </a:r>
              </a:p>
              <a:p>
                <a:pPr algn="ctr"/>
                <a:r>
                  <a:rPr lang="en-US" altLang="en-US" sz="3600" i="1" dirty="0">
                    <a:solidFill>
                      <a:srgbClr val="C82E32"/>
                    </a:solidFill>
                  </a:rPr>
                  <a:t>k</a:t>
                </a:r>
                <a:endParaRPr lang="en-US" altLang="en-US" sz="3600" dirty="0">
                  <a:solidFill>
                    <a:srgbClr val="C82E32"/>
                  </a:solidFill>
                </a:endParaRPr>
              </a:p>
            </p:txBody>
          </p:sp>
          <p:sp>
            <p:nvSpPr>
              <p:cNvPr id="13" name="Line 15"/>
              <p:cNvSpPr>
                <a:spLocks noChangeShapeType="1"/>
              </p:cNvSpPr>
              <p:nvPr/>
            </p:nvSpPr>
            <p:spPr bwMode="auto">
              <a:xfrm>
                <a:off x="816" y="3230"/>
                <a:ext cx="672" cy="0"/>
              </a:xfrm>
              <a:prstGeom prst="line">
                <a:avLst/>
              </a:prstGeom>
              <a:noFill/>
              <a:ln w="19050">
                <a:solidFill>
                  <a:srgbClr val="C82E3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36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2873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6000" b="1" dirty="0">
                <a:solidFill>
                  <a:srgbClr val="0070C0"/>
                </a:solidFill>
              </a:rPr>
              <a:t>Temperature and Rate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5791200" y="1981200"/>
            <a:ext cx="6400800" cy="4114800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Generally, as temperature increases, so does the reaction rate.</a:t>
            </a:r>
          </a:p>
          <a:p>
            <a:r>
              <a:rPr lang="en-US" altLang="en-US" sz="4000" dirty="0"/>
              <a:t>This is because </a:t>
            </a:r>
            <a:r>
              <a:rPr lang="en-US" altLang="en-US" sz="4000" i="1" dirty="0"/>
              <a:t>k</a:t>
            </a:r>
            <a:r>
              <a:rPr lang="en-US" altLang="en-US" sz="4000" dirty="0"/>
              <a:t> is temperature dependent.</a:t>
            </a:r>
          </a:p>
        </p:txBody>
      </p:sp>
      <p:pic>
        <p:nvPicPr>
          <p:cNvPr id="43014" name="Picture 6" descr="14_11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40"/>
          <a:stretch>
            <a:fillRect/>
          </a:stretch>
        </p:blipFill>
        <p:spPr>
          <a:xfrm>
            <a:off x="2438400" y="1403350"/>
            <a:ext cx="2833688" cy="2482850"/>
          </a:xfrm>
        </p:spPr>
      </p:pic>
      <p:pic>
        <p:nvPicPr>
          <p:cNvPr id="43015" name="Picture 7" descr="14_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0"/>
          <a:stretch>
            <a:fillRect/>
          </a:stretch>
        </p:blipFill>
        <p:spPr>
          <a:xfrm>
            <a:off x="1524000" y="4027489"/>
            <a:ext cx="2819400" cy="2600325"/>
          </a:xfrm>
        </p:spPr>
      </p:pic>
    </p:spTree>
    <p:extLst>
      <p:ext uri="{BB962C8B-B14F-4D97-AF65-F5344CB8AC3E}">
        <p14:creationId xmlns:p14="http://schemas.microsoft.com/office/powerpoint/2010/main" val="35548864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>
                <a:solidFill>
                  <a:srgbClr val="0070C0"/>
                </a:solidFill>
              </a:rPr>
              <a:t>The Collision Model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sz="3600" dirty="0"/>
              <a:t>In a chemical reaction, bonds are broken and new bonds are formed.</a:t>
            </a:r>
          </a:p>
          <a:p>
            <a:r>
              <a:rPr lang="en-US" altLang="en-US" sz="3600" dirty="0"/>
              <a:t>Molecules can only react if they collide with each other</a:t>
            </a:r>
            <a:r>
              <a:rPr lang="en-US" altLang="en-US" sz="3600" dirty="0" smtClean="0"/>
              <a:t>.</a:t>
            </a:r>
          </a:p>
          <a:p>
            <a:r>
              <a:rPr lang="en-US" altLang="en-US" sz="3600" dirty="0" smtClean="0"/>
              <a:t>Furthermore, molecules must collide with the correct </a:t>
            </a:r>
            <a:r>
              <a:rPr lang="en-US" altLang="en-US" sz="3600" dirty="0" smtClean="0">
                <a:solidFill>
                  <a:srgbClr val="00197D"/>
                </a:solidFill>
              </a:rPr>
              <a:t>orientation</a:t>
            </a:r>
            <a:r>
              <a:rPr lang="en-US" altLang="en-US" sz="3600" dirty="0" smtClean="0"/>
              <a:t> and with enough </a:t>
            </a:r>
            <a:r>
              <a:rPr lang="en-US" altLang="en-US" sz="3600" dirty="0" smtClean="0">
                <a:solidFill>
                  <a:srgbClr val="00197D"/>
                </a:solidFill>
              </a:rPr>
              <a:t>energy</a:t>
            </a:r>
            <a:r>
              <a:rPr lang="en-US" altLang="en-US" sz="3600" dirty="0" smtClean="0"/>
              <a:t> to cause bond breakage and formation.</a:t>
            </a:r>
          </a:p>
          <a:p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7771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6000" b="1" dirty="0">
                <a:solidFill>
                  <a:srgbClr val="0070C0"/>
                </a:solidFill>
              </a:rPr>
              <a:t>Activation Energy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32509" y="1447800"/>
            <a:ext cx="11488189" cy="2514600"/>
          </a:xfrm>
        </p:spPr>
        <p:txBody>
          <a:bodyPr>
            <a:noAutofit/>
          </a:bodyPr>
          <a:lstStyle/>
          <a:p>
            <a:r>
              <a:rPr lang="en-US" altLang="en-US" sz="3600" dirty="0"/>
              <a:t>In other words, there is a minimum amount of energy required for reaction:  the </a:t>
            </a:r>
            <a:r>
              <a:rPr lang="en-US" altLang="en-US" sz="3600" dirty="0">
                <a:solidFill>
                  <a:srgbClr val="00197D"/>
                </a:solidFill>
              </a:rPr>
              <a:t>activation energy</a:t>
            </a:r>
            <a:r>
              <a:rPr lang="en-US" altLang="en-US" sz="3600" dirty="0"/>
              <a:t>, </a:t>
            </a:r>
            <a:r>
              <a:rPr lang="en-US" altLang="en-US" sz="3600" i="1" dirty="0"/>
              <a:t>E</a:t>
            </a:r>
            <a:r>
              <a:rPr lang="en-US" altLang="en-US" sz="3600" i="1" baseline="-25000" dirty="0"/>
              <a:t>a</a:t>
            </a:r>
            <a:r>
              <a:rPr lang="en-US" altLang="en-US" sz="3600" dirty="0"/>
              <a:t>.</a:t>
            </a:r>
          </a:p>
          <a:p>
            <a:r>
              <a:rPr lang="en-US" altLang="en-US" sz="3600" dirty="0"/>
              <a:t>Just as a ball cannot get over a hill if it does not roll up the hill with enough energy, a reaction cannot occur unless the molecules possess sufficient energy to get over the activation energy barrier.</a:t>
            </a:r>
          </a:p>
        </p:txBody>
      </p:sp>
      <p:pic>
        <p:nvPicPr>
          <p:cNvPr id="46087" name="Picture 7" descr="14_14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73"/>
          <a:stretch>
            <a:fillRect/>
          </a:stretch>
        </p:blipFill>
        <p:spPr>
          <a:xfrm>
            <a:off x="6019800" y="4222750"/>
            <a:ext cx="6172200" cy="2635250"/>
          </a:xfrm>
        </p:spPr>
      </p:pic>
    </p:spTree>
    <p:extLst>
      <p:ext uri="{BB962C8B-B14F-4D97-AF65-F5344CB8AC3E}">
        <p14:creationId xmlns:p14="http://schemas.microsoft.com/office/powerpoint/2010/main" val="25023204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Arrhenius </a:t>
            </a:r>
            <a:r>
              <a:rPr lang="en-US" altLang="en-US" b="1" dirty="0" smtClean="0"/>
              <a:t>Equation to Calculate </a:t>
            </a:r>
            <a:r>
              <a:rPr lang="en-US" altLang="en-US" b="1" dirty="0" err="1" smtClean="0"/>
              <a:t>E</a:t>
            </a:r>
            <a:r>
              <a:rPr lang="en-US" altLang="en-US" b="1" baseline="-25000" dirty="0" err="1" smtClean="0"/>
              <a:t>a</a:t>
            </a:r>
            <a:endParaRPr lang="en-US" altLang="en-US" b="1" baseline="-25000" dirty="0"/>
          </a:p>
        </p:txBody>
      </p:sp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8158708" y="2569368"/>
            <a:ext cx="18473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 sz="2800" dirty="0">
              <a:solidFill>
                <a:srgbClr val="C82E32"/>
              </a:solidFill>
            </a:endParaRPr>
          </a:p>
          <a:p>
            <a:pPr algn="ctr"/>
            <a:endParaRPr lang="en-US" altLang="en-US" sz="2800" i="1" dirty="0">
              <a:solidFill>
                <a:srgbClr val="C82E32"/>
              </a:solidFill>
            </a:endParaRPr>
          </a:p>
        </p:txBody>
      </p:sp>
      <p:sp>
        <p:nvSpPr>
          <p:cNvPr id="55308" name="Rectangle 12"/>
          <p:cNvSpPr>
            <a:spLocks noChangeArrowheads="1"/>
          </p:cNvSpPr>
          <p:nvPr/>
        </p:nvSpPr>
        <p:spPr bwMode="auto">
          <a:xfrm>
            <a:off x="914400" y="4951414"/>
            <a:ext cx="1000852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en-US" sz="4000" dirty="0" smtClean="0">
                <a:solidFill>
                  <a:srgbClr val="C82E32"/>
                </a:solidFill>
              </a:rPr>
              <a:t>R is 8.314 J-</a:t>
            </a:r>
            <a:r>
              <a:rPr lang="en-US" altLang="en-US" sz="4000" dirty="0" err="1" smtClean="0">
                <a:solidFill>
                  <a:srgbClr val="C82E32"/>
                </a:solidFill>
              </a:rPr>
              <a:t>mol</a:t>
            </a:r>
            <a:r>
              <a:rPr lang="en-US" altLang="en-US" sz="4000" dirty="0" smtClean="0">
                <a:solidFill>
                  <a:srgbClr val="C82E32"/>
                </a:solidFill>
              </a:rPr>
              <a:t>/K.  Thus </a:t>
            </a:r>
            <a:r>
              <a:rPr lang="en-US" altLang="en-US" sz="4000" dirty="0" err="1" smtClean="0">
                <a:solidFill>
                  <a:srgbClr val="C82E32"/>
                </a:solidFill>
              </a:rPr>
              <a:t>E</a:t>
            </a:r>
            <a:r>
              <a:rPr lang="en-US" altLang="en-US" sz="4000" baseline="-25000" dirty="0" err="1" smtClean="0">
                <a:solidFill>
                  <a:srgbClr val="C82E32"/>
                </a:solidFill>
              </a:rPr>
              <a:t>a</a:t>
            </a:r>
            <a:r>
              <a:rPr lang="en-US" altLang="en-US" sz="4000" baseline="-25000" dirty="0" smtClean="0">
                <a:solidFill>
                  <a:srgbClr val="C82E32"/>
                </a:solidFill>
              </a:rPr>
              <a:t> </a:t>
            </a:r>
            <a:r>
              <a:rPr lang="en-US" altLang="en-US" sz="4000" dirty="0" smtClean="0">
                <a:solidFill>
                  <a:srgbClr val="C82E32"/>
                </a:solidFill>
              </a:rPr>
              <a:t>will be in Joules</a:t>
            </a:r>
            <a:endParaRPr lang="en-US" altLang="en-US" sz="4000" dirty="0">
              <a:solidFill>
                <a:srgbClr val="C82E3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61309" y="1745673"/>
            <a:ext cx="73668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Ln   k</a:t>
            </a:r>
            <a:r>
              <a:rPr lang="en-US" sz="4000" baseline="-25000" dirty="0"/>
              <a:t>2</a:t>
            </a:r>
            <a:r>
              <a:rPr lang="en-US" sz="4000" dirty="0" smtClean="0"/>
              <a:t>   = - </a:t>
            </a:r>
            <a:r>
              <a:rPr lang="en-US" sz="4000" dirty="0" err="1" smtClean="0"/>
              <a:t>E</a:t>
            </a:r>
            <a:r>
              <a:rPr lang="en-US" sz="4000" baseline="-25000" dirty="0" err="1" smtClean="0"/>
              <a:t>a</a:t>
            </a:r>
            <a:r>
              <a:rPr lang="en-US" sz="4000" dirty="0" smtClean="0"/>
              <a:t>    1   -    1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   k</a:t>
            </a:r>
            <a:r>
              <a:rPr lang="en-US" sz="4000" baseline="-25000" dirty="0"/>
              <a:t>1</a:t>
            </a:r>
            <a:r>
              <a:rPr lang="en-US" sz="4000" dirty="0" smtClean="0"/>
              <a:t>        R     T</a:t>
            </a:r>
            <a:r>
              <a:rPr lang="en-US" sz="4000" baseline="-25000" dirty="0" smtClean="0"/>
              <a:t>2</a:t>
            </a:r>
            <a:r>
              <a:rPr lang="en-US" sz="4000" dirty="0" smtClean="0"/>
              <a:t>       T</a:t>
            </a:r>
            <a:r>
              <a:rPr lang="en-US" sz="4000" baseline="-25000" dirty="0" smtClean="0"/>
              <a:t>1</a:t>
            </a:r>
            <a:endParaRPr lang="en-US" sz="4000" baseline="-25000" dirty="0"/>
          </a:p>
        </p:txBody>
      </p:sp>
      <p:sp>
        <p:nvSpPr>
          <p:cNvPr id="6" name="Double Bracket 5"/>
          <p:cNvSpPr/>
          <p:nvPr/>
        </p:nvSpPr>
        <p:spPr>
          <a:xfrm>
            <a:off x="4971011" y="1878676"/>
            <a:ext cx="2161309" cy="114715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5137265" y="2427316"/>
            <a:ext cx="448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270567" y="2427316"/>
            <a:ext cx="448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292137" y="2430087"/>
            <a:ext cx="448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978727" y="2430087"/>
            <a:ext cx="44888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114797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en-US" sz="7200" b="1" dirty="0" smtClean="0">
                <a:solidFill>
                  <a:srgbClr val="0070C0"/>
                </a:solidFill>
              </a:rPr>
              <a:t>Kinetics: Introduction</a:t>
            </a:r>
            <a:endParaRPr lang="en-US" altLang="en-US" sz="7200" b="1" dirty="0">
              <a:solidFill>
                <a:srgbClr val="0070C0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513" y="1825625"/>
            <a:ext cx="11471563" cy="4351338"/>
          </a:xfrm>
        </p:spPr>
        <p:txBody>
          <a:bodyPr>
            <a:normAutofit/>
          </a:bodyPr>
          <a:lstStyle/>
          <a:p>
            <a:r>
              <a:rPr lang="en-US" altLang="en-US" sz="4000" dirty="0"/>
              <a:t>Studies the rate at which a chemical process occurs</a:t>
            </a:r>
            <a:r>
              <a:rPr lang="en-US" altLang="en-US" sz="4000" dirty="0" smtClean="0"/>
              <a:t>.</a:t>
            </a:r>
          </a:p>
          <a:p>
            <a:pPr marL="0" indent="0">
              <a:buNone/>
            </a:pPr>
            <a:endParaRPr lang="en-US" altLang="en-US" sz="4000" dirty="0"/>
          </a:p>
          <a:p>
            <a:r>
              <a:rPr lang="en-US" altLang="en-US" sz="4000" dirty="0" smtClean="0"/>
              <a:t>Have we taken for granted that all reactions will occur just because we can write a balanced chemical equation for them?</a:t>
            </a:r>
          </a:p>
          <a:p>
            <a:pPr lvl="1"/>
            <a:r>
              <a:rPr lang="en-US" altLang="en-US" sz="3600" dirty="0" smtClean="0"/>
              <a:t>EX: H</a:t>
            </a:r>
            <a:r>
              <a:rPr lang="en-US" altLang="en-US" sz="3600" baseline="-25000" dirty="0" smtClean="0"/>
              <a:t>2</a:t>
            </a:r>
            <a:r>
              <a:rPr lang="en-US" altLang="en-US" sz="3600" dirty="0" smtClean="0"/>
              <a:t> (g) +  I</a:t>
            </a:r>
            <a:r>
              <a:rPr lang="en-US" altLang="en-US" sz="3600" baseline="-25000" dirty="0" smtClean="0"/>
              <a:t>2</a:t>
            </a:r>
            <a:r>
              <a:rPr lang="en-US" altLang="en-US" sz="3600" dirty="0" smtClean="0"/>
              <a:t> (g)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489199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1624" y="0"/>
            <a:ext cx="10515600" cy="1325563"/>
          </a:xfrm>
        </p:spPr>
        <p:txBody>
          <a:bodyPr/>
          <a:lstStyle/>
          <a:p>
            <a:r>
              <a:rPr lang="en-US" b="1" dirty="0" smtClean="0"/>
              <a:t>Example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18744" y="1313561"/>
            <a:ext cx="10515600" cy="4351338"/>
          </a:xfrm>
        </p:spPr>
        <p:txBody>
          <a:bodyPr/>
          <a:lstStyle/>
          <a:p>
            <a:r>
              <a:rPr lang="en-US" dirty="0" smtClean="0"/>
              <a:t>Rate constants for the isomerization of methyl isocyanide are listed below.  Find the activation energy (in kJ/</a:t>
            </a:r>
            <a:r>
              <a:rPr lang="en-US" dirty="0" err="1" smtClean="0"/>
              <a:t>mol</a:t>
            </a:r>
            <a:r>
              <a:rPr lang="en-US" dirty="0" smtClean="0"/>
              <a:t>) from 470 K to 510 K.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4193541"/>
              </p:ext>
            </p:extLst>
          </p:nvPr>
        </p:nvGraphicFramePr>
        <p:xfrm>
          <a:off x="3636772" y="2483481"/>
          <a:ext cx="4845304" cy="376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652">
                  <a:extLst>
                    <a:ext uri="{9D8B030D-6E8A-4147-A177-3AD203B41FA5}">
                      <a16:colId xmlns:a16="http://schemas.microsoft.com/office/drawing/2014/main" val="3892617552"/>
                    </a:ext>
                  </a:extLst>
                </a:gridCol>
                <a:gridCol w="2422652">
                  <a:extLst>
                    <a:ext uri="{9D8B030D-6E8A-4147-A177-3AD203B41FA5}">
                      <a16:colId xmlns:a16="http://schemas.microsoft.com/office/drawing/2014/main" val="2599802856"/>
                    </a:ext>
                  </a:extLst>
                </a:gridCol>
              </a:tblGrid>
              <a:tr h="626946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 T (K)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k</a:t>
                      </a:r>
                      <a:r>
                        <a:rPr lang="en-US" sz="2600" baseline="0" dirty="0" smtClean="0"/>
                        <a:t> (s</a:t>
                      </a:r>
                      <a:r>
                        <a:rPr lang="en-US" sz="2600" baseline="30000" dirty="0" smtClean="0"/>
                        <a:t>-1</a:t>
                      </a:r>
                      <a:r>
                        <a:rPr lang="en-US" sz="2600" baseline="0" dirty="0" smtClean="0"/>
                        <a:t>)</a:t>
                      </a:r>
                      <a:endParaRPr lang="en-US" sz="2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30927"/>
                  </a:ext>
                </a:extLst>
              </a:tr>
              <a:tr h="626946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470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5.79 x 10</a:t>
                      </a:r>
                      <a:r>
                        <a:rPr lang="en-US" sz="2600" baseline="30000" dirty="0" smtClean="0"/>
                        <a:t>-5</a:t>
                      </a:r>
                      <a:endParaRPr lang="en-US" sz="26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929152"/>
                  </a:ext>
                </a:extLst>
              </a:tr>
              <a:tr h="626946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480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1.36 x 10</a:t>
                      </a:r>
                      <a:r>
                        <a:rPr lang="en-US" sz="2600" baseline="30000" dirty="0" smtClean="0"/>
                        <a:t>-4</a:t>
                      </a:r>
                      <a:endParaRPr lang="en-US" sz="26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2245731"/>
                  </a:ext>
                </a:extLst>
              </a:tr>
              <a:tr h="626946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490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3.10 x 10</a:t>
                      </a:r>
                      <a:r>
                        <a:rPr lang="en-US" sz="2600" baseline="30000" dirty="0" smtClean="0"/>
                        <a:t>-4</a:t>
                      </a:r>
                      <a:endParaRPr lang="en-US" sz="26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116717"/>
                  </a:ext>
                </a:extLst>
              </a:tr>
              <a:tr h="626946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500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6.81 x 10</a:t>
                      </a:r>
                      <a:r>
                        <a:rPr lang="en-US" sz="2600" baseline="30000" dirty="0" smtClean="0"/>
                        <a:t>-4</a:t>
                      </a:r>
                      <a:endParaRPr lang="en-US" sz="26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208810"/>
                  </a:ext>
                </a:extLst>
              </a:tr>
              <a:tr h="626946"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510</a:t>
                      </a:r>
                      <a:endParaRPr lang="en-US" sz="2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600" dirty="0" smtClean="0"/>
                        <a:t>1.45</a:t>
                      </a:r>
                      <a:r>
                        <a:rPr lang="en-US" sz="2600" baseline="0" dirty="0" smtClean="0"/>
                        <a:t> x 10</a:t>
                      </a:r>
                      <a:r>
                        <a:rPr lang="en-US" sz="2600" baseline="30000" dirty="0" smtClean="0"/>
                        <a:t>-3</a:t>
                      </a:r>
                      <a:endParaRPr lang="en-US" sz="26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3053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01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Catalysts</a:t>
            </a:r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209800" y="1447800"/>
            <a:ext cx="7772400" cy="2362200"/>
          </a:xfrm>
        </p:spPr>
        <p:txBody>
          <a:bodyPr/>
          <a:lstStyle/>
          <a:p>
            <a:r>
              <a:rPr lang="en-US" altLang="en-US"/>
              <a:t>Catalysts increase the rate of a reaction by decreasing the activation energy of the reaction.</a:t>
            </a:r>
          </a:p>
          <a:p>
            <a:r>
              <a:rPr lang="en-US" altLang="en-US"/>
              <a:t>Catalysts change the mechanism by which the process occurs.</a:t>
            </a:r>
          </a:p>
        </p:txBody>
      </p:sp>
      <p:pic>
        <p:nvPicPr>
          <p:cNvPr id="69639" name="Picture 7" descr="14_2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861"/>
          <a:stretch>
            <a:fillRect/>
          </a:stretch>
        </p:blipFill>
        <p:spPr>
          <a:xfrm>
            <a:off x="2362200" y="3962400"/>
            <a:ext cx="4267200" cy="2692400"/>
          </a:xfrm>
        </p:spPr>
      </p:pic>
    </p:spTree>
    <p:extLst>
      <p:ext uri="{BB962C8B-B14F-4D97-AF65-F5344CB8AC3E}">
        <p14:creationId xmlns:p14="http://schemas.microsoft.com/office/powerpoint/2010/main" val="23970335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96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b="1" dirty="0"/>
              <a:t>Factors That Affect Reaction Rates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266008" y="1690688"/>
            <a:ext cx="5731568" cy="4498975"/>
          </a:xfrm>
        </p:spPr>
        <p:txBody>
          <a:bodyPr/>
          <a:lstStyle/>
          <a:p>
            <a:pPr marL="0" indent="0">
              <a:buNone/>
            </a:pPr>
            <a:r>
              <a:rPr lang="en-US" altLang="en-US" dirty="0" smtClean="0"/>
              <a:t>1) Physical State of the Reactants</a:t>
            </a:r>
          </a:p>
          <a:p>
            <a:pPr marL="914400" lvl="1" indent="-457200"/>
            <a:r>
              <a:rPr lang="en-US" altLang="en-US" dirty="0"/>
              <a:t>M</a:t>
            </a:r>
            <a:r>
              <a:rPr lang="en-US" altLang="en-US" dirty="0" smtClean="0"/>
              <a:t>olecules must come in contact with each other.</a:t>
            </a:r>
          </a:p>
          <a:p>
            <a:pPr marL="914400" lvl="1" indent="-457200"/>
            <a:r>
              <a:rPr lang="en-US" altLang="en-US" dirty="0" smtClean="0"/>
              <a:t>The </a:t>
            </a:r>
            <a:r>
              <a:rPr lang="en-US" altLang="en-US" sz="3600" dirty="0" smtClean="0"/>
              <a:t>more</a:t>
            </a:r>
            <a:r>
              <a:rPr lang="en-US" altLang="en-US" dirty="0" smtClean="0"/>
              <a:t> homogeneous the mixture of reactants, the faster the molecules can react.</a:t>
            </a:r>
          </a:p>
          <a:p>
            <a:pPr marL="0" indent="0">
              <a:buNone/>
            </a:pPr>
            <a:r>
              <a:rPr lang="en-US" altLang="en-US" dirty="0" smtClean="0"/>
              <a:t>2) Concentration of Reactants</a:t>
            </a:r>
          </a:p>
          <a:p>
            <a:pPr marL="914400" lvl="1" indent="-457200"/>
            <a:r>
              <a:rPr lang="en-US" altLang="en-US" dirty="0" smtClean="0"/>
              <a:t>As this increases, so does the likelihood that reactant molecules will collide.</a:t>
            </a:r>
          </a:p>
          <a:p>
            <a:pPr marL="914400" lvl="1" indent="-457200"/>
            <a:endParaRPr lang="en-US" alt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"/>
          </p:nvPr>
        </p:nvSpPr>
        <p:spPr>
          <a:xfrm>
            <a:off x="6172200" y="1690688"/>
            <a:ext cx="5756968" cy="464349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3000" dirty="0" smtClean="0"/>
              <a:t>3) Temperature</a:t>
            </a:r>
          </a:p>
          <a:p>
            <a:pPr marL="914400" lvl="1" indent="-457200"/>
            <a:r>
              <a:rPr lang="en-US" altLang="en-US" sz="3000" dirty="0" smtClean="0"/>
              <a:t>At higher temperatures, reactant molecules have more kinetic energy, move faster, and collide more often and with greater energy.</a:t>
            </a:r>
          </a:p>
          <a:p>
            <a:pPr marL="914400" lvl="1" indent="-457200"/>
            <a:endParaRPr lang="en-US" altLang="en-US" dirty="0" smtClean="0"/>
          </a:p>
          <a:p>
            <a:pPr marL="0" indent="0">
              <a:buNone/>
            </a:pPr>
            <a:r>
              <a:rPr lang="en-US" altLang="en-US" sz="3000" dirty="0" smtClean="0"/>
              <a:t>4) Presence of a Catalyst</a:t>
            </a:r>
          </a:p>
          <a:p>
            <a:pPr marL="914400" lvl="1" indent="-457200"/>
            <a:r>
              <a:rPr lang="en-US" altLang="en-US" sz="3000" dirty="0" smtClean="0"/>
              <a:t>Catalysts speed up reactions by changing the mechanism of the reaction.</a:t>
            </a:r>
          </a:p>
          <a:p>
            <a:pPr marL="914400" lvl="1" indent="-457200"/>
            <a:r>
              <a:rPr lang="en-US" altLang="en-US" sz="3000" dirty="0" smtClean="0"/>
              <a:t>Catalysts are not consumed during the reaction.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615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38619" y="0"/>
            <a:ext cx="10363200" cy="1143000"/>
          </a:xfrm>
        </p:spPr>
        <p:txBody>
          <a:bodyPr/>
          <a:lstStyle/>
          <a:p>
            <a:r>
              <a:rPr lang="en-US" altLang="en-US" dirty="0" smtClean="0"/>
              <a:t>Rate of Reaction</a:t>
            </a:r>
            <a:endParaRPr lang="en-US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half" idx="1"/>
              </p:nvPr>
            </p:nvSpPr>
            <p:spPr>
              <a:xfrm>
                <a:off x="914401" y="1007121"/>
                <a:ext cx="10363200" cy="2161310"/>
              </a:xfrm>
            </p:spPr>
            <p:txBody>
              <a:bodyPr/>
              <a:lstStyle/>
              <a:p>
                <a:r>
                  <a:rPr lang="en-US" dirty="0" smtClean="0"/>
                  <a:t>Reaction rates are determined similar to velocity (change in distance over change in time)</a:t>
                </a:r>
              </a:p>
              <a:p>
                <a:r>
                  <a:rPr lang="en-US" dirty="0" smtClean="0"/>
                  <a:t>Instead, they look at the change in concentration over the change in time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i="1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US" dirty="0" smtClean="0"/>
                  <a:t>)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914401" y="1007121"/>
                <a:ext cx="10363200" cy="2161310"/>
              </a:xfrm>
              <a:blipFill>
                <a:blip r:embed="rId3"/>
                <a:stretch>
                  <a:fillRect l="-1059" t="-4507" r="-1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" y="2926080"/>
            <a:ext cx="12192000" cy="3036916"/>
          </a:xfrm>
        </p:spPr>
        <p:txBody>
          <a:bodyPr>
            <a:normAutofit fontScale="92500" lnSpcReduction="20000"/>
          </a:bodyPr>
          <a:lstStyle/>
          <a:p>
            <a:endParaRPr lang="en-US" b="1" dirty="0" smtClean="0"/>
          </a:p>
          <a:p>
            <a:r>
              <a:rPr lang="en-US" b="1" dirty="0" smtClean="0"/>
              <a:t>Example with 1:1 ratio of coefficients: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	 </a:t>
            </a:r>
            <a:r>
              <a:rPr lang="en-US" b="1" dirty="0" smtClean="0"/>
              <a:t>A  </a:t>
            </a:r>
            <a:r>
              <a:rPr lang="en-US" b="1" dirty="0" smtClean="0">
                <a:sym typeface="Wingdings" panose="05000000000000000000" pitchFamily="2" charset="2"/>
              </a:rPr>
              <a:t>   B</a:t>
            </a:r>
          </a:p>
          <a:p>
            <a:pPr marL="0" indent="0">
              <a:buNone/>
            </a:pPr>
            <a:endParaRPr lang="en-US" b="1" dirty="0">
              <a:sym typeface="Wingdings" panose="05000000000000000000" pitchFamily="2" charset="2"/>
            </a:endParaRPr>
          </a:p>
          <a:p>
            <a:r>
              <a:rPr lang="en-US" sz="2700" dirty="0">
                <a:sym typeface="Wingdings" panose="05000000000000000000" pitchFamily="2" charset="2"/>
              </a:rPr>
              <a:t>A</a:t>
            </a:r>
            <a:r>
              <a:rPr lang="en-US" sz="2700" dirty="0" smtClean="0">
                <a:sym typeface="Wingdings" panose="05000000000000000000" pitchFamily="2" charset="2"/>
              </a:rPr>
              <a:t>t time 0 s, A has concentration of 1.0 M and B obviously has concentration of 0 M</a:t>
            </a:r>
          </a:p>
          <a:p>
            <a:r>
              <a:rPr lang="en-US" sz="2700" dirty="0" smtClean="0">
                <a:sym typeface="Wingdings" panose="05000000000000000000" pitchFamily="2" charset="2"/>
              </a:rPr>
              <a:t>Let’s say that 2 s later, A’s concentration went to 0.98 M</a:t>
            </a:r>
            <a:endParaRPr lang="en-US" sz="2700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5018663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6378" y="228600"/>
            <a:ext cx="12075622" cy="1143000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/>
              <a:t>Rate of Reaction: </a:t>
            </a:r>
            <a:r>
              <a:rPr lang="en-US" dirty="0"/>
              <a:t>Example when coefficients are NOT 1:1</a:t>
            </a:r>
            <a:br>
              <a:rPr lang="en-US" dirty="0"/>
            </a:br>
            <a:r>
              <a:rPr lang="en-US" altLang="en-US" dirty="0" smtClean="0"/>
              <a:t> </a:t>
            </a:r>
            <a:endParaRPr lang="en-US" altLang="en-US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6324600" y="1981200"/>
            <a:ext cx="4038600" cy="28194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/>
              <a:t>	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99258" y="1097280"/>
            <a:ext cx="10989425" cy="499872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					2N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4NO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  <a:r>
              <a:rPr lang="en-US" dirty="0" smtClean="0">
                <a:sym typeface="Wingdings" panose="05000000000000000000" pitchFamily="2" charset="2"/>
              </a:rPr>
              <a:t> + O</a:t>
            </a:r>
            <a:r>
              <a:rPr lang="en-US" baseline="-25000" dirty="0" smtClean="0">
                <a:sym typeface="Wingdings" panose="05000000000000000000" pitchFamily="2" charset="2"/>
              </a:rPr>
              <a:t>2</a:t>
            </a:r>
          </a:p>
          <a:p>
            <a:pPr marL="0" indent="0">
              <a:buNone/>
            </a:pPr>
            <a:endParaRPr lang="en-US" baseline="30000" dirty="0" smtClean="0"/>
          </a:p>
          <a:p>
            <a:r>
              <a:rPr lang="en-US" sz="3200" dirty="0" smtClean="0">
                <a:sym typeface="Wingdings" panose="05000000000000000000" pitchFamily="2" charset="2"/>
              </a:rPr>
              <a:t>Let’s say that O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 form at a rate of +9.0 x 10</a:t>
            </a:r>
            <a:r>
              <a:rPr lang="en-US" sz="3200" baseline="30000" dirty="0" smtClean="0">
                <a:sym typeface="Wingdings" panose="05000000000000000000" pitchFamily="2" charset="2"/>
              </a:rPr>
              <a:t>-6</a:t>
            </a:r>
            <a:r>
              <a:rPr lang="en-US" sz="3200" dirty="0" smtClean="0">
                <a:sym typeface="Wingdings" panose="05000000000000000000" pitchFamily="2" charset="2"/>
              </a:rPr>
              <a:t> M/s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So then, what would be the rate of formation of NO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?  Must be four times that of O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, right? 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4 x </a:t>
            </a:r>
            <a:r>
              <a:rPr lang="en-US" sz="3200" dirty="0">
                <a:sym typeface="Wingdings" panose="05000000000000000000" pitchFamily="2" charset="2"/>
              </a:rPr>
              <a:t>+9.0 x 10</a:t>
            </a:r>
            <a:r>
              <a:rPr lang="en-US" sz="3200" baseline="30000" dirty="0">
                <a:sym typeface="Wingdings" panose="05000000000000000000" pitchFamily="2" charset="2"/>
              </a:rPr>
              <a:t>-6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M/s = +3.6 </a:t>
            </a:r>
            <a:r>
              <a:rPr lang="en-US" sz="3200" dirty="0">
                <a:sym typeface="Wingdings" panose="05000000000000000000" pitchFamily="2" charset="2"/>
              </a:rPr>
              <a:t>x </a:t>
            </a:r>
            <a:r>
              <a:rPr lang="en-US" sz="3200" dirty="0" smtClean="0">
                <a:sym typeface="Wingdings" panose="05000000000000000000" pitchFamily="2" charset="2"/>
              </a:rPr>
              <a:t>10</a:t>
            </a:r>
            <a:r>
              <a:rPr lang="en-US" sz="3200" baseline="30000" dirty="0" smtClean="0">
                <a:sym typeface="Wingdings" panose="05000000000000000000" pitchFamily="2" charset="2"/>
              </a:rPr>
              <a:t>-5</a:t>
            </a:r>
            <a:r>
              <a:rPr lang="en-US" sz="3200" dirty="0" smtClean="0">
                <a:sym typeface="Wingdings" panose="05000000000000000000" pitchFamily="2" charset="2"/>
              </a:rPr>
              <a:t> M/s</a:t>
            </a:r>
          </a:p>
          <a:p>
            <a:r>
              <a:rPr lang="en-US" sz="3200" dirty="0" smtClean="0">
                <a:sym typeface="Wingdings" panose="05000000000000000000" pitchFamily="2" charset="2"/>
              </a:rPr>
              <a:t>What does that say about the rate of disappearance of N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O</a:t>
            </a:r>
            <a:r>
              <a:rPr lang="en-US" sz="3200" baseline="-25000" dirty="0" smtClean="0">
                <a:sym typeface="Wingdings" panose="05000000000000000000" pitchFamily="2" charset="2"/>
              </a:rPr>
              <a:t>5</a:t>
            </a:r>
            <a:r>
              <a:rPr lang="en-US" sz="3200" dirty="0" smtClean="0">
                <a:sym typeface="Wingdings" panose="05000000000000000000" pitchFamily="2" charset="2"/>
              </a:rPr>
              <a:t>?  Must be two times that of O</a:t>
            </a:r>
            <a:r>
              <a:rPr lang="en-US" sz="3200" baseline="-25000" dirty="0" smtClean="0">
                <a:sym typeface="Wingdings" panose="05000000000000000000" pitchFamily="2" charset="2"/>
              </a:rPr>
              <a:t>2</a:t>
            </a:r>
            <a:r>
              <a:rPr lang="en-US" sz="3200" dirty="0" smtClean="0">
                <a:sym typeface="Wingdings" panose="05000000000000000000" pitchFamily="2" charset="2"/>
              </a:rPr>
              <a:t>, right? 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2 x </a:t>
            </a:r>
            <a:r>
              <a:rPr lang="en-US" sz="3200" dirty="0">
                <a:sym typeface="Wingdings" panose="05000000000000000000" pitchFamily="2" charset="2"/>
              </a:rPr>
              <a:t>+9.0 x 10</a:t>
            </a:r>
            <a:r>
              <a:rPr lang="en-US" sz="3200" baseline="30000" dirty="0">
                <a:sym typeface="Wingdings" panose="05000000000000000000" pitchFamily="2" charset="2"/>
              </a:rPr>
              <a:t>-6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M/s = -1.8 x 10</a:t>
            </a:r>
            <a:r>
              <a:rPr lang="en-US" sz="3200" baseline="30000" dirty="0" smtClean="0">
                <a:sym typeface="Wingdings" panose="05000000000000000000" pitchFamily="2" charset="2"/>
              </a:rPr>
              <a:t>-5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>
                <a:sym typeface="Wingdings" panose="05000000000000000000" pitchFamily="2" charset="2"/>
              </a:rPr>
              <a:t>M/s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42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28600"/>
            <a:ext cx="9144000" cy="1143000"/>
          </a:xfrm>
        </p:spPr>
        <p:txBody>
          <a:bodyPr/>
          <a:lstStyle/>
          <a:p>
            <a:r>
              <a:rPr lang="en-US" altLang="en-US" dirty="0" smtClean="0"/>
              <a:t>Rate Expressions</a:t>
            </a:r>
            <a:endParaRPr lang="en-US" altLang="en-US" dirty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981200"/>
            <a:ext cx="7772400" cy="685800"/>
          </a:xfrm>
        </p:spPr>
        <p:txBody>
          <a:bodyPr/>
          <a:lstStyle/>
          <a:p>
            <a:r>
              <a:rPr lang="en-US" altLang="en-US"/>
              <a:t>To generalize, then, for the reaction</a:t>
            </a:r>
          </a:p>
        </p:txBody>
      </p:sp>
      <p:grpSp>
        <p:nvGrpSpPr>
          <p:cNvPr id="20503" name="Group 23"/>
          <p:cNvGrpSpPr>
            <a:grpSpLocks/>
          </p:cNvGrpSpPr>
          <p:nvPr/>
        </p:nvGrpSpPr>
        <p:grpSpPr bwMode="auto">
          <a:xfrm>
            <a:off x="4030663" y="2895603"/>
            <a:ext cx="3906838" cy="523876"/>
            <a:chOff x="1536" y="1984"/>
            <a:chExt cx="2461" cy="330"/>
          </a:xfrm>
        </p:grpSpPr>
        <p:sp>
          <p:nvSpPr>
            <p:cNvPr id="20499" name="Rectangle 19"/>
            <p:cNvSpPr>
              <a:spLocks noChangeArrowheads="1"/>
            </p:cNvSpPr>
            <p:nvPr/>
          </p:nvSpPr>
          <p:spPr bwMode="auto">
            <a:xfrm>
              <a:off x="1536" y="1984"/>
              <a:ext cx="871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i="1">
                  <a:solidFill>
                    <a:srgbClr val="C82E32"/>
                  </a:solidFill>
                </a:rPr>
                <a:t>a</a:t>
              </a:r>
              <a:r>
                <a:rPr lang="en-US" altLang="en-US" sz="2800">
                  <a:solidFill>
                    <a:srgbClr val="C82E32"/>
                  </a:solidFill>
                </a:rPr>
                <a:t>A + </a:t>
              </a:r>
              <a:r>
                <a:rPr lang="en-US" altLang="en-US" sz="2800" i="1">
                  <a:solidFill>
                    <a:srgbClr val="C82E32"/>
                  </a:solidFill>
                </a:rPr>
                <a:t>b</a:t>
              </a:r>
              <a:r>
                <a:rPr lang="en-US" altLang="en-US" sz="2800">
                  <a:solidFill>
                    <a:srgbClr val="C82E32"/>
                  </a:solidFill>
                </a:rPr>
                <a:t>B </a:t>
              </a:r>
            </a:p>
          </p:txBody>
        </p:sp>
        <p:sp>
          <p:nvSpPr>
            <p:cNvPr id="20500" name="Line 20"/>
            <p:cNvSpPr>
              <a:spLocks noChangeShapeType="1"/>
            </p:cNvSpPr>
            <p:nvPr/>
          </p:nvSpPr>
          <p:spPr bwMode="auto">
            <a:xfrm>
              <a:off x="2568" y="2160"/>
              <a:ext cx="576" cy="0"/>
            </a:xfrm>
            <a:prstGeom prst="line">
              <a:avLst/>
            </a:prstGeom>
            <a:noFill/>
            <a:ln w="19050">
              <a:solidFill>
                <a:srgbClr val="C82E3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01" name="Rectangle 21"/>
            <p:cNvSpPr>
              <a:spLocks noChangeArrowheads="1"/>
            </p:cNvSpPr>
            <p:nvPr/>
          </p:nvSpPr>
          <p:spPr bwMode="auto">
            <a:xfrm>
              <a:off x="3195" y="1984"/>
              <a:ext cx="80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 i="1">
                  <a:solidFill>
                    <a:srgbClr val="C82E32"/>
                  </a:solidFill>
                </a:rPr>
                <a:t>c</a:t>
              </a:r>
              <a:r>
                <a:rPr lang="en-US" altLang="en-US" sz="2800">
                  <a:solidFill>
                    <a:srgbClr val="C82E32"/>
                  </a:solidFill>
                </a:rPr>
                <a:t>C + </a:t>
              </a:r>
              <a:r>
                <a:rPr lang="en-US" altLang="en-US" sz="2800" i="1">
                  <a:solidFill>
                    <a:srgbClr val="C82E32"/>
                  </a:solidFill>
                </a:rPr>
                <a:t>d</a:t>
              </a:r>
              <a:r>
                <a:rPr lang="en-US" altLang="en-US" sz="2800">
                  <a:solidFill>
                    <a:srgbClr val="C82E32"/>
                  </a:solidFill>
                </a:rPr>
                <a:t>D</a:t>
              </a:r>
            </a:p>
          </p:txBody>
        </p:sp>
      </p:grpSp>
      <p:grpSp>
        <p:nvGrpSpPr>
          <p:cNvPr id="20537" name="Group 57"/>
          <p:cNvGrpSpPr>
            <a:grpSpLocks/>
          </p:cNvGrpSpPr>
          <p:nvPr/>
        </p:nvGrpSpPr>
        <p:grpSpPr bwMode="auto">
          <a:xfrm>
            <a:off x="1554164" y="3810002"/>
            <a:ext cx="8785225" cy="954088"/>
            <a:chOff x="19" y="2390"/>
            <a:chExt cx="5534" cy="601"/>
          </a:xfrm>
        </p:grpSpPr>
        <p:sp>
          <p:nvSpPr>
            <p:cNvPr id="20504" name="Rectangle 24"/>
            <p:cNvSpPr>
              <a:spLocks noChangeArrowheads="1"/>
            </p:cNvSpPr>
            <p:nvPr/>
          </p:nvSpPr>
          <p:spPr bwMode="auto">
            <a:xfrm>
              <a:off x="19" y="2528"/>
              <a:ext cx="912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</a:rPr>
                <a:t>Rate =  </a:t>
              </a:r>
              <a:r>
                <a:rPr lang="en-US" altLang="en-US" sz="2800">
                  <a:solidFill>
                    <a:srgbClr val="C82E32"/>
                  </a:solidFill>
                  <a:cs typeface="Arial" panose="020B0604020202020204" pitchFamily="34" charset="0"/>
                </a:rPr>
                <a:t>−</a:t>
              </a:r>
            </a:p>
          </p:txBody>
        </p:sp>
        <p:grpSp>
          <p:nvGrpSpPr>
            <p:cNvPr id="20511" name="Group 31"/>
            <p:cNvGrpSpPr>
              <a:grpSpLocks/>
            </p:cNvGrpSpPr>
            <p:nvPr/>
          </p:nvGrpSpPr>
          <p:grpSpPr bwMode="auto">
            <a:xfrm>
              <a:off x="1056" y="2390"/>
              <a:ext cx="890" cy="596"/>
              <a:chOff x="1605" y="2855"/>
              <a:chExt cx="890" cy="596"/>
            </a:xfrm>
          </p:grpSpPr>
          <p:grpSp>
            <p:nvGrpSpPr>
              <p:cNvPr id="20508" name="Group 28"/>
              <p:cNvGrpSpPr>
                <a:grpSpLocks/>
              </p:cNvGrpSpPr>
              <p:nvPr/>
            </p:nvGrpSpPr>
            <p:grpSpPr bwMode="auto">
              <a:xfrm>
                <a:off x="1605" y="2855"/>
                <a:ext cx="288" cy="596"/>
                <a:chOff x="1605" y="2850"/>
                <a:chExt cx="288" cy="596"/>
              </a:xfrm>
            </p:grpSpPr>
            <p:sp>
              <p:nvSpPr>
                <p:cNvPr id="20505" name="Rectangle 25"/>
                <p:cNvSpPr>
                  <a:spLocks noChangeArrowheads="1"/>
                </p:cNvSpPr>
                <p:nvPr/>
              </p:nvSpPr>
              <p:spPr bwMode="auto">
                <a:xfrm>
                  <a:off x="1630" y="2850"/>
                  <a:ext cx="241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</a:rPr>
                    <a:t>1</a:t>
                  </a:r>
                </a:p>
                <a:p>
                  <a:pPr algn="ctr"/>
                  <a:r>
                    <a:rPr lang="en-US" altLang="en-US" sz="2800" i="1">
                      <a:solidFill>
                        <a:srgbClr val="C82E32"/>
                      </a:solidFill>
                    </a:rPr>
                    <a:t>a</a:t>
                  </a:r>
                  <a:endParaRPr lang="en-US" altLang="en-US" sz="280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20507" name="Line 27"/>
                <p:cNvSpPr>
                  <a:spLocks noChangeShapeType="1"/>
                </p:cNvSpPr>
                <p:nvPr/>
              </p:nvSpPr>
              <p:spPr bwMode="auto">
                <a:xfrm>
                  <a:off x="1605" y="3168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10" name="Group 30"/>
              <p:cNvGrpSpPr>
                <a:grpSpLocks/>
              </p:cNvGrpSpPr>
              <p:nvPr/>
            </p:nvGrpSpPr>
            <p:grpSpPr bwMode="auto">
              <a:xfrm>
                <a:off x="1968" y="2855"/>
                <a:ext cx="527" cy="596"/>
                <a:chOff x="2064" y="2880"/>
                <a:chExt cx="527" cy="596"/>
              </a:xfrm>
            </p:grpSpPr>
            <p:sp>
              <p:nvSpPr>
                <p:cNvPr id="20506" name="Rectangle 26"/>
                <p:cNvSpPr>
                  <a:spLocks noChangeArrowheads="1"/>
                </p:cNvSpPr>
                <p:nvPr/>
              </p:nvSpPr>
              <p:spPr bwMode="auto">
                <a:xfrm>
                  <a:off x="2064" y="2880"/>
                  <a:ext cx="527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  <a:latin typeface="Symbol" panose="05050102010706020507" pitchFamily="18" charset="2"/>
                      <a:sym typeface="Symbol" panose="05050102010706020507" pitchFamily="18" charset="2"/>
                    </a:rPr>
                    <a:t></a:t>
                  </a:r>
                  <a:r>
                    <a:rPr lang="en-US" altLang="en-US" sz="2800">
                      <a:solidFill>
                        <a:srgbClr val="C82E32"/>
                      </a:solidFill>
                    </a:rPr>
                    <a:t>[A]</a:t>
                  </a:r>
                </a:p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  <a:latin typeface="Symbol" panose="05050102010706020507" pitchFamily="18" charset="2"/>
                      <a:sym typeface="Symbol" panose="05050102010706020507" pitchFamily="18" charset="2"/>
                    </a:rPr>
                    <a:t></a:t>
                  </a:r>
                  <a:r>
                    <a:rPr lang="en-US" altLang="en-US" sz="2800" i="1">
                      <a:solidFill>
                        <a:srgbClr val="C82E32"/>
                      </a:solidFill>
                    </a:rPr>
                    <a:t>t</a:t>
                  </a:r>
                  <a:endParaRPr lang="en-US" altLang="en-US" sz="280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20509" name="Line 29"/>
                <p:cNvSpPr>
                  <a:spLocks noChangeShapeType="1"/>
                </p:cNvSpPr>
                <p:nvPr/>
              </p:nvSpPr>
              <p:spPr bwMode="auto">
                <a:xfrm>
                  <a:off x="2112" y="3189"/>
                  <a:ext cx="432" cy="0"/>
                </a:xfrm>
                <a:prstGeom prst="line">
                  <a:avLst/>
                </a:prstGeom>
                <a:noFill/>
                <a:ln w="2222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512" name="Rectangle 32"/>
            <p:cNvSpPr>
              <a:spLocks noChangeArrowheads="1"/>
            </p:cNvSpPr>
            <p:nvPr/>
          </p:nvSpPr>
          <p:spPr bwMode="auto">
            <a:xfrm>
              <a:off x="1920" y="2528"/>
              <a:ext cx="354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</a:rPr>
                <a:t>= </a:t>
              </a:r>
              <a:r>
                <a:rPr lang="en-US" altLang="en-US">
                  <a:solidFill>
                    <a:srgbClr val="C82E32"/>
                  </a:solidFill>
                </a:rPr>
                <a:t>−</a:t>
              </a:r>
            </a:p>
          </p:txBody>
        </p:sp>
        <p:grpSp>
          <p:nvGrpSpPr>
            <p:cNvPr id="20513" name="Group 33"/>
            <p:cNvGrpSpPr>
              <a:grpSpLocks/>
            </p:cNvGrpSpPr>
            <p:nvPr/>
          </p:nvGrpSpPr>
          <p:grpSpPr bwMode="auto">
            <a:xfrm>
              <a:off x="2352" y="2390"/>
              <a:ext cx="891" cy="596"/>
              <a:chOff x="1605" y="2855"/>
              <a:chExt cx="891" cy="596"/>
            </a:xfrm>
          </p:grpSpPr>
          <p:grpSp>
            <p:nvGrpSpPr>
              <p:cNvPr id="20514" name="Group 34"/>
              <p:cNvGrpSpPr>
                <a:grpSpLocks/>
              </p:cNvGrpSpPr>
              <p:nvPr/>
            </p:nvGrpSpPr>
            <p:grpSpPr bwMode="auto">
              <a:xfrm>
                <a:off x="1605" y="2855"/>
                <a:ext cx="288" cy="596"/>
                <a:chOff x="1605" y="2850"/>
                <a:chExt cx="288" cy="596"/>
              </a:xfrm>
            </p:grpSpPr>
            <p:sp>
              <p:nvSpPr>
                <p:cNvPr id="20515" name="Rectangle 35"/>
                <p:cNvSpPr>
                  <a:spLocks noChangeArrowheads="1"/>
                </p:cNvSpPr>
                <p:nvPr/>
              </p:nvSpPr>
              <p:spPr bwMode="auto">
                <a:xfrm>
                  <a:off x="1630" y="2850"/>
                  <a:ext cx="241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</a:rPr>
                    <a:t>1</a:t>
                  </a:r>
                </a:p>
                <a:p>
                  <a:pPr algn="ctr"/>
                  <a:r>
                    <a:rPr lang="en-US" altLang="en-US" sz="2800" i="1">
                      <a:solidFill>
                        <a:srgbClr val="C82E32"/>
                      </a:solidFill>
                    </a:rPr>
                    <a:t>b</a:t>
                  </a:r>
                  <a:endParaRPr lang="en-US" altLang="en-US" sz="280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20516" name="Line 36"/>
                <p:cNvSpPr>
                  <a:spLocks noChangeShapeType="1"/>
                </p:cNvSpPr>
                <p:nvPr/>
              </p:nvSpPr>
              <p:spPr bwMode="auto">
                <a:xfrm>
                  <a:off x="1605" y="3168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17" name="Group 37"/>
              <p:cNvGrpSpPr>
                <a:grpSpLocks/>
              </p:cNvGrpSpPr>
              <p:nvPr/>
            </p:nvGrpSpPr>
            <p:grpSpPr bwMode="auto">
              <a:xfrm>
                <a:off x="1969" y="2855"/>
                <a:ext cx="527" cy="596"/>
                <a:chOff x="2065" y="2880"/>
                <a:chExt cx="527" cy="596"/>
              </a:xfrm>
            </p:grpSpPr>
            <p:sp>
              <p:nvSpPr>
                <p:cNvPr id="20518" name="Rectangle 38"/>
                <p:cNvSpPr>
                  <a:spLocks noChangeArrowheads="1"/>
                </p:cNvSpPr>
                <p:nvPr/>
              </p:nvSpPr>
              <p:spPr bwMode="auto">
                <a:xfrm>
                  <a:off x="2065" y="2880"/>
                  <a:ext cx="527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  <a:latin typeface="Symbol" panose="05050102010706020507" pitchFamily="18" charset="2"/>
                      <a:sym typeface="Symbol" panose="05050102010706020507" pitchFamily="18" charset="2"/>
                    </a:rPr>
                    <a:t></a:t>
                  </a:r>
                  <a:r>
                    <a:rPr lang="en-US" altLang="en-US" sz="2800">
                      <a:solidFill>
                        <a:srgbClr val="C82E32"/>
                      </a:solidFill>
                    </a:rPr>
                    <a:t>[B]</a:t>
                  </a:r>
                </a:p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  <a:latin typeface="Symbol" panose="05050102010706020507" pitchFamily="18" charset="2"/>
                      <a:sym typeface="Symbol" panose="05050102010706020507" pitchFamily="18" charset="2"/>
                    </a:rPr>
                    <a:t></a:t>
                  </a:r>
                  <a:r>
                    <a:rPr lang="en-US" altLang="en-US" sz="2800" i="1">
                      <a:solidFill>
                        <a:srgbClr val="C82E32"/>
                      </a:solidFill>
                    </a:rPr>
                    <a:t>t</a:t>
                  </a:r>
                  <a:endParaRPr lang="en-US" altLang="en-US" sz="280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20519" name="Line 39"/>
                <p:cNvSpPr>
                  <a:spLocks noChangeShapeType="1"/>
                </p:cNvSpPr>
                <p:nvPr/>
              </p:nvSpPr>
              <p:spPr bwMode="auto">
                <a:xfrm>
                  <a:off x="2112" y="3189"/>
                  <a:ext cx="432" cy="0"/>
                </a:xfrm>
                <a:prstGeom prst="line">
                  <a:avLst/>
                </a:prstGeom>
                <a:noFill/>
                <a:ln w="2222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520" name="Rectangle 40"/>
            <p:cNvSpPr>
              <a:spLocks noChangeArrowheads="1"/>
            </p:cNvSpPr>
            <p:nvPr/>
          </p:nvSpPr>
          <p:spPr bwMode="auto">
            <a:xfrm>
              <a:off x="3216" y="2524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</a:rPr>
                <a:t>=</a:t>
              </a:r>
            </a:p>
          </p:txBody>
        </p:sp>
        <p:grpSp>
          <p:nvGrpSpPr>
            <p:cNvPr id="20521" name="Group 41"/>
            <p:cNvGrpSpPr>
              <a:grpSpLocks/>
            </p:cNvGrpSpPr>
            <p:nvPr/>
          </p:nvGrpSpPr>
          <p:grpSpPr bwMode="auto">
            <a:xfrm>
              <a:off x="3471" y="2390"/>
              <a:ext cx="884" cy="601"/>
              <a:chOff x="1605" y="2855"/>
              <a:chExt cx="884" cy="601"/>
            </a:xfrm>
          </p:grpSpPr>
          <p:grpSp>
            <p:nvGrpSpPr>
              <p:cNvPr id="20522" name="Group 42"/>
              <p:cNvGrpSpPr>
                <a:grpSpLocks/>
              </p:cNvGrpSpPr>
              <p:nvPr/>
            </p:nvGrpSpPr>
            <p:grpSpPr bwMode="auto">
              <a:xfrm>
                <a:off x="1605" y="2855"/>
                <a:ext cx="288" cy="601"/>
                <a:chOff x="1605" y="2850"/>
                <a:chExt cx="288" cy="601"/>
              </a:xfrm>
            </p:grpSpPr>
            <p:sp>
              <p:nvSpPr>
                <p:cNvPr id="20523" name="Rectangle 43"/>
                <p:cNvSpPr>
                  <a:spLocks noChangeArrowheads="1"/>
                </p:cNvSpPr>
                <p:nvPr/>
              </p:nvSpPr>
              <p:spPr bwMode="auto">
                <a:xfrm>
                  <a:off x="1635" y="2850"/>
                  <a:ext cx="231" cy="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</a:rPr>
                    <a:t>1</a:t>
                  </a:r>
                </a:p>
                <a:p>
                  <a:pPr algn="ctr"/>
                  <a:r>
                    <a:rPr lang="en-US" altLang="en-US" sz="2800" i="1">
                      <a:solidFill>
                        <a:srgbClr val="C82E32"/>
                      </a:solidFill>
                    </a:rPr>
                    <a:t>c</a:t>
                  </a:r>
                  <a:endParaRPr lang="en-US" altLang="en-US" sz="280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20524" name="Line 44"/>
                <p:cNvSpPr>
                  <a:spLocks noChangeShapeType="1"/>
                </p:cNvSpPr>
                <p:nvPr/>
              </p:nvSpPr>
              <p:spPr bwMode="auto">
                <a:xfrm>
                  <a:off x="1605" y="3168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25" name="Group 45"/>
              <p:cNvGrpSpPr>
                <a:grpSpLocks/>
              </p:cNvGrpSpPr>
              <p:nvPr/>
            </p:nvGrpSpPr>
            <p:grpSpPr bwMode="auto">
              <a:xfrm>
                <a:off x="1975" y="2855"/>
                <a:ext cx="514" cy="601"/>
                <a:chOff x="2071" y="2880"/>
                <a:chExt cx="514" cy="601"/>
              </a:xfrm>
            </p:grpSpPr>
            <p:sp>
              <p:nvSpPr>
                <p:cNvPr id="20526" name="Rectangle 46"/>
                <p:cNvSpPr>
                  <a:spLocks noChangeArrowheads="1"/>
                </p:cNvSpPr>
                <p:nvPr/>
              </p:nvSpPr>
              <p:spPr bwMode="auto">
                <a:xfrm>
                  <a:off x="2071" y="2880"/>
                  <a:ext cx="514" cy="6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  <a:latin typeface="Symbol" panose="05050102010706020507" pitchFamily="18" charset="2"/>
                      <a:sym typeface="Symbol" panose="05050102010706020507" pitchFamily="18" charset="2"/>
                    </a:rPr>
                    <a:t></a:t>
                  </a:r>
                  <a:r>
                    <a:rPr lang="en-US" altLang="en-US" sz="2800">
                      <a:solidFill>
                        <a:srgbClr val="C82E32"/>
                      </a:solidFill>
                    </a:rPr>
                    <a:t>[C]</a:t>
                  </a:r>
                </a:p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  <a:latin typeface="Symbol" panose="05050102010706020507" pitchFamily="18" charset="2"/>
                      <a:sym typeface="Symbol" panose="05050102010706020507" pitchFamily="18" charset="2"/>
                    </a:rPr>
                    <a:t></a:t>
                  </a:r>
                  <a:r>
                    <a:rPr lang="en-US" altLang="en-US" sz="2800" i="1">
                      <a:solidFill>
                        <a:srgbClr val="C82E32"/>
                      </a:solidFill>
                    </a:rPr>
                    <a:t>t</a:t>
                  </a:r>
                  <a:endParaRPr lang="en-US" altLang="en-US" sz="280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20527" name="Line 47"/>
                <p:cNvSpPr>
                  <a:spLocks noChangeShapeType="1"/>
                </p:cNvSpPr>
                <p:nvPr/>
              </p:nvSpPr>
              <p:spPr bwMode="auto">
                <a:xfrm>
                  <a:off x="2112" y="3189"/>
                  <a:ext cx="432" cy="0"/>
                </a:xfrm>
                <a:prstGeom prst="line">
                  <a:avLst/>
                </a:prstGeom>
                <a:noFill/>
                <a:ln w="2222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20528" name="Group 48"/>
            <p:cNvGrpSpPr>
              <a:grpSpLocks/>
            </p:cNvGrpSpPr>
            <p:nvPr/>
          </p:nvGrpSpPr>
          <p:grpSpPr bwMode="auto">
            <a:xfrm>
              <a:off x="4656" y="2390"/>
              <a:ext cx="897" cy="596"/>
              <a:chOff x="1605" y="2855"/>
              <a:chExt cx="897" cy="596"/>
            </a:xfrm>
          </p:grpSpPr>
          <p:grpSp>
            <p:nvGrpSpPr>
              <p:cNvPr id="20529" name="Group 49"/>
              <p:cNvGrpSpPr>
                <a:grpSpLocks/>
              </p:cNvGrpSpPr>
              <p:nvPr/>
            </p:nvGrpSpPr>
            <p:grpSpPr bwMode="auto">
              <a:xfrm>
                <a:off x="1605" y="2855"/>
                <a:ext cx="288" cy="596"/>
                <a:chOff x="1605" y="2850"/>
                <a:chExt cx="288" cy="596"/>
              </a:xfrm>
            </p:grpSpPr>
            <p:sp>
              <p:nvSpPr>
                <p:cNvPr id="20530" name="Rectangle 50"/>
                <p:cNvSpPr>
                  <a:spLocks noChangeArrowheads="1"/>
                </p:cNvSpPr>
                <p:nvPr/>
              </p:nvSpPr>
              <p:spPr bwMode="auto">
                <a:xfrm>
                  <a:off x="1630" y="2850"/>
                  <a:ext cx="241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</a:rPr>
                    <a:t>1</a:t>
                  </a:r>
                </a:p>
                <a:p>
                  <a:pPr algn="ctr"/>
                  <a:r>
                    <a:rPr lang="en-US" altLang="en-US" sz="2800" i="1">
                      <a:solidFill>
                        <a:srgbClr val="C82E32"/>
                      </a:solidFill>
                    </a:rPr>
                    <a:t>d</a:t>
                  </a:r>
                  <a:endParaRPr lang="en-US" altLang="en-US" sz="280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20531" name="Line 51"/>
                <p:cNvSpPr>
                  <a:spLocks noChangeShapeType="1"/>
                </p:cNvSpPr>
                <p:nvPr/>
              </p:nvSpPr>
              <p:spPr bwMode="auto">
                <a:xfrm>
                  <a:off x="1605" y="3168"/>
                  <a:ext cx="288" cy="0"/>
                </a:xfrm>
                <a:prstGeom prst="line">
                  <a:avLst/>
                </a:prstGeom>
                <a:noFill/>
                <a:ln w="2222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20532" name="Group 52"/>
              <p:cNvGrpSpPr>
                <a:grpSpLocks/>
              </p:cNvGrpSpPr>
              <p:nvPr/>
            </p:nvGrpSpPr>
            <p:grpSpPr bwMode="auto">
              <a:xfrm>
                <a:off x="1963" y="2855"/>
                <a:ext cx="539" cy="596"/>
                <a:chOff x="2059" y="2880"/>
                <a:chExt cx="539" cy="596"/>
              </a:xfrm>
            </p:grpSpPr>
            <p:sp>
              <p:nvSpPr>
                <p:cNvPr id="20533" name="Rectangle 53"/>
                <p:cNvSpPr>
                  <a:spLocks noChangeArrowheads="1"/>
                </p:cNvSpPr>
                <p:nvPr/>
              </p:nvSpPr>
              <p:spPr bwMode="auto">
                <a:xfrm>
                  <a:off x="2059" y="2880"/>
                  <a:ext cx="539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  <a:latin typeface="Symbol" panose="05050102010706020507" pitchFamily="18" charset="2"/>
                      <a:sym typeface="Symbol" panose="05050102010706020507" pitchFamily="18" charset="2"/>
                    </a:rPr>
                    <a:t></a:t>
                  </a:r>
                  <a:r>
                    <a:rPr lang="en-US" altLang="en-US" sz="2800">
                      <a:solidFill>
                        <a:srgbClr val="C82E32"/>
                      </a:solidFill>
                    </a:rPr>
                    <a:t>[D]</a:t>
                  </a:r>
                </a:p>
                <a:p>
                  <a:pPr algn="ctr"/>
                  <a:r>
                    <a:rPr lang="en-US" altLang="en-US" sz="2800">
                      <a:solidFill>
                        <a:srgbClr val="C82E32"/>
                      </a:solidFill>
                      <a:latin typeface="Symbol" panose="05050102010706020507" pitchFamily="18" charset="2"/>
                      <a:sym typeface="Symbol" panose="05050102010706020507" pitchFamily="18" charset="2"/>
                    </a:rPr>
                    <a:t></a:t>
                  </a:r>
                  <a:r>
                    <a:rPr lang="en-US" altLang="en-US" sz="2800" i="1">
                      <a:solidFill>
                        <a:srgbClr val="C82E32"/>
                      </a:solidFill>
                    </a:rPr>
                    <a:t>t</a:t>
                  </a:r>
                  <a:endParaRPr lang="en-US" altLang="en-US" sz="2800">
                    <a:solidFill>
                      <a:srgbClr val="C82E32"/>
                    </a:solidFill>
                  </a:endParaRPr>
                </a:p>
              </p:txBody>
            </p:sp>
            <p:sp>
              <p:nvSpPr>
                <p:cNvPr id="20534" name="Line 54"/>
                <p:cNvSpPr>
                  <a:spLocks noChangeShapeType="1"/>
                </p:cNvSpPr>
                <p:nvPr/>
              </p:nvSpPr>
              <p:spPr bwMode="auto">
                <a:xfrm>
                  <a:off x="2112" y="3189"/>
                  <a:ext cx="432" cy="0"/>
                </a:xfrm>
                <a:prstGeom prst="line">
                  <a:avLst/>
                </a:prstGeom>
                <a:noFill/>
                <a:ln w="22225">
                  <a:solidFill>
                    <a:srgbClr val="C82E3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20535" name="Rectangle 55"/>
            <p:cNvSpPr>
              <a:spLocks noChangeArrowheads="1"/>
            </p:cNvSpPr>
            <p:nvPr/>
          </p:nvSpPr>
          <p:spPr bwMode="auto">
            <a:xfrm>
              <a:off x="4368" y="2525"/>
              <a:ext cx="229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800">
                  <a:solidFill>
                    <a:srgbClr val="C82E32"/>
                  </a:solidFill>
                </a:rPr>
                <a:t>=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48929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0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altLang="en-US" b="1" dirty="0"/>
              <a:t>Increasing the Concentration of Reactants</a:t>
            </a:r>
            <a:br>
              <a:rPr lang="en-US" altLang="en-US" b="1" dirty="0"/>
            </a:br>
            <a:r>
              <a:rPr lang="en-US" altLang="en-US" b="1" dirty="0"/>
              <a:t/>
            </a:r>
            <a:br>
              <a:rPr lang="en-US" alt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4480"/>
            <a:ext cx="10515600" cy="4351338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				</a:t>
            </a:r>
            <a:r>
              <a:rPr lang="en-US" dirty="0" err="1" smtClean="0"/>
              <a:t>aA</a:t>
            </a:r>
            <a:r>
              <a:rPr lang="en-US" dirty="0" smtClean="0"/>
              <a:t> + </a:t>
            </a:r>
            <a:r>
              <a:rPr lang="en-US" dirty="0" err="1" smtClean="0"/>
              <a:t>bB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products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314201"/>
              </p:ext>
            </p:extLst>
          </p:nvPr>
        </p:nvGraphicFramePr>
        <p:xfrm>
          <a:off x="2032000" y="2600043"/>
          <a:ext cx="8128000" cy="31619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422692166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8478153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5066660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137139958"/>
                    </a:ext>
                  </a:extLst>
                </a:gridCol>
              </a:tblGrid>
              <a:tr h="84800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Experiment #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[A]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[B]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Initial Rate (M/s)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53916"/>
                  </a:ext>
                </a:extLst>
              </a:tr>
              <a:tr h="578479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435240"/>
                  </a:ext>
                </a:extLst>
              </a:tr>
              <a:tr h="578479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717759"/>
                  </a:ext>
                </a:extLst>
              </a:tr>
              <a:tr h="578479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1.00</a:t>
                      </a:r>
                      <a:r>
                        <a:rPr lang="en-US" baseline="0" dirty="0" smtClean="0"/>
                        <a:t>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634476"/>
                  </a:ext>
                </a:extLst>
              </a:tr>
              <a:tr h="578479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2.00 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0.04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35232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80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Continued…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Thus the rate law for this is: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R = k [A]</a:t>
            </a:r>
            <a:r>
              <a:rPr lang="en-US" baseline="30000" dirty="0" smtClean="0"/>
              <a:t>1</a:t>
            </a:r>
            <a:r>
              <a:rPr lang="en-US" dirty="0" smtClean="0"/>
              <a:t>[</a:t>
            </a:r>
            <a:r>
              <a:rPr lang="en-US" dirty="0"/>
              <a:t>B]</a:t>
            </a:r>
            <a:r>
              <a:rPr lang="en-US" baseline="30000" dirty="0"/>
              <a:t>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First order in respect to A.  Second order in respect to B…Third order overall</a:t>
            </a:r>
          </a:p>
          <a:p>
            <a:r>
              <a:rPr lang="en-US" dirty="0" smtClean="0"/>
              <a:t>k is called the rate constant…stays the same even as concentration of reactants change.</a:t>
            </a:r>
          </a:p>
          <a:p>
            <a:pPr lvl="1"/>
            <a:r>
              <a:rPr lang="en-US" dirty="0" smtClean="0"/>
              <a:t>R, the Rate, will change but k, the rate constant, will not.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14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Units of 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Units of the rate constant vary</a:t>
            </a:r>
          </a:p>
          <a:p>
            <a:r>
              <a:rPr lang="en-US" dirty="0" smtClean="0"/>
              <a:t>They depend on the order of the reaction</a:t>
            </a:r>
          </a:p>
          <a:p>
            <a:r>
              <a:rPr lang="en-US" dirty="0" smtClean="0"/>
              <a:t>Let’s look at the most common overall all orders of reactions:</a:t>
            </a:r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8147478"/>
                  </p:ext>
                </p:extLst>
              </p:nvPr>
            </p:nvGraphicFramePr>
            <p:xfrm>
              <a:off x="1693797" y="4314635"/>
              <a:ext cx="8127999" cy="17193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8959">
                      <a:extLst>
                        <a:ext uri="{9D8B030D-6E8A-4147-A177-3AD203B41FA5}">
                          <a16:colId xmlns:a16="http://schemas.microsoft.com/office/drawing/2014/main" val="3572242762"/>
                        </a:ext>
                      </a:extLst>
                    </a:gridCol>
                    <a:gridCol w="3379707">
                      <a:extLst>
                        <a:ext uri="{9D8B030D-6E8A-4147-A177-3AD203B41FA5}">
                          <a16:colId xmlns:a16="http://schemas.microsoft.com/office/drawing/2014/main" val="19541004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74453109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Overall</a:t>
                          </a:r>
                          <a:r>
                            <a:rPr lang="en-US" baseline="0" dirty="0" smtClean="0"/>
                            <a:t> order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Example rate law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Units of k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8719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r>
                            <a:rPr lang="en-US" baseline="30000" dirty="0" smtClean="0"/>
                            <a:t>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</a:t>
                          </a:r>
                          <a:r>
                            <a:rPr lang="en-US" baseline="0" dirty="0" smtClean="0"/>
                            <a:t> = k[A]</a:t>
                          </a:r>
                          <a:r>
                            <a:rPr lang="en-US" baseline="30000" dirty="0" smtClean="0"/>
                            <a:t>0</a:t>
                          </a:r>
                          <a:endParaRPr lang="en-US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M/s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58651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r>
                            <a:rPr lang="en-US" baseline="30000" dirty="0" smtClean="0"/>
                            <a:t>st</a:t>
                          </a:r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 = k[A]</a:t>
                          </a:r>
                          <a:r>
                            <a:rPr lang="en-US" baseline="30000" dirty="0" smtClean="0"/>
                            <a:t>1</a:t>
                          </a:r>
                          <a:endParaRPr lang="en-US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1/s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39111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r>
                            <a:rPr lang="en-US" baseline="30000" dirty="0" smtClean="0"/>
                            <a:t>nd</a:t>
                          </a:r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 smtClean="0"/>
                            <a:t>R = k[A]</a:t>
                          </a:r>
                          <a:r>
                            <a:rPr lang="en-US" baseline="30000" dirty="0" smtClean="0"/>
                            <a:t>1</a:t>
                          </a:r>
                          <a:r>
                            <a:rPr lang="en-US" baseline="0" dirty="0" smtClean="0"/>
                            <a:t>[B]</a:t>
                          </a:r>
                          <a:r>
                            <a:rPr lang="en-US" baseline="30000" dirty="0" smtClean="0"/>
                            <a:t>1 </a:t>
                          </a:r>
                          <a:r>
                            <a:rPr lang="en-US" baseline="0" dirty="0" smtClean="0"/>
                            <a:t>   or    R = k[A]</a:t>
                          </a:r>
                          <a:r>
                            <a:rPr lang="en-US" baseline="30000" dirty="0" smtClean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𝑀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·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1361034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58147478"/>
                  </p:ext>
                </p:extLst>
              </p:nvPr>
            </p:nvGraphicFramePr>
            <p:xfrm>
              <a:off x="1693797" y="4314635"/>
              <a:ext cx="8127999" cy="171939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038959">
                      <a:extLst>
                        <a:ext uri="{9D8B030D-6E8A-4147-A177-3AD203B41FA5}">
                          <a16:colId xmlns:a16="http://schemas.microsoft.com/office/drawing/2014/main" val="3572242762"/>
                        </a:ext>
                      </a:extLst>
                    </a:gridCol>
                    <a:gridCol w="3379707">
                      <a:extLst>
                        <a:ext uri="{9D8B030D-6E8A-4147-A177-3AD203B41FA5}">
                          <a16:colId xmlns:a16="http://schemas.microsoft.com/office/drawing/2014/main" val="1954100489"/>
                        </a:ext>
                      </a:extLst>
                    </a:gridCol>
                    <a:gridCol w="2709333">
                      <a:extLst>
                        <a:ext uri="{9D8B030D-6E8A-4147-A177-3AD203B41FA5}">
                          <a16:colId xmlns:a16="http://schemas.microsoft.com/office/drawing/2014/main" val="2744531090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Overall</a:t>
                          </a:r>
                          <a:r>
                            <a:rPr lang="en-US" baseline="0" dirty="0" smtClean="0"/>
                            <a:t> order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Example rate law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Units of k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98719854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0</a:t>
                          </a:r>
                          <a:r>
                            <a:rPr lang="en-US" baseline="30000" dirty="0" smtClean="0"/>
                            <a:t>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</a:t>
                          </a:r>
                          <a:r>
                            <a:rPr lang="en-US" baseline="0" dirty="0" smtClean="0"/>
                            <a:t> = k[A]</a:t>
                          </a:r>
                          <a:r>
                            <a:rPr lang="en-US" baseline="30000" dirty="0" smtClean="0"/>
                            <a:t>0</a:t>
                          </a:r>
                          <a:endParaRPr lang="en-US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M/s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5586512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r>
                            <a:rPr lang="en-US" baseline="30000" dirty="0" smtClean="0"/>
                            <a:t>st</a:t>
                          </a:r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R = k[A]</a:t>
                          </a:r>
                          <a:r>
                            <a:rPr lang="en-US" baseline="30000" dirty="0" smtClean="0"/>
                            <a:t>1</a:t>
                          </a:r>
                          <a:endParaRPr lang="en-US" baseline="300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 smtClean="0"/>
                            <a:t>1/s</a:t>
                          </a:r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3911107"/>
                      </a:ext>
                    </a:extLst>
                  </a:tr>
                  <a:tr h="60687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r>
                            <a:rPr lang="en-US" baseline="30000" dirty="0" smtClean="0"/>
                            <a:t>nd</a:t>
                          </a:r>
                          <a:r>
                            <a:rPr lang="en-US" dirty="0" smtClean="0"/>
                            <a:t> 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baseline="0" dirty="0" smtClean="0"/>
                            <a:t>R = k[A]</a:t>
                          </a:r>
                          <a:r>
                            <a:rPr lang="en-US" baseline="30000" dirty="0" smtClean="0"/>
                            <a:t>1</a:t>
                          </a:r>
                          <a:r>
                            <a:rPr lang="en-US" baseline="0" dirty="0" smtClean="0"/>
                            <a:t>[B]</a:t>
                          </a:r>
                          <a:r>
                            <a:rPr lang="en-US" baseline="30000" dirty="0" smtClean="0"/>
                            <a:t>1 </a:t>
                          </a:r>
                          <a:r>
                            <a:rPr lang="en-US" baseline="0" dirty="0" smtClean="0"/>
                            <a:t>   or    R = k[A]</a:t>
                          </a:r>
                          <a:r>
                            <a:rPr lang="en-US" baseline="30000" dirty="0" smtClean="0"/>
                            <a:t>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225" t="-188000" r="-899" b="-2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613610346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03507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20286</TotalTime>
  <Words>1471</Words>
  <Application>Microsoft Office PowerPoint</Application>
  <PresentationFormat>Widescreen</PresentationFormat>
  <Paragraphs>261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Symbol</vt:lpstr>
      <vt:lpstr>Wingdings</vt:lpstr>
      <vt:lpstr>Office Theme</vt:lpstr>
      <vt:lpstr>Chapter 13 Chemical Kinetics</vt:lpstr>
      <vt:lpstr>Kinetics: Introduction</vt:lpstr>
      <vt:lpstr>Factors That Affect Reaction Rates</vt:lpstr>
      <vt:lpstr>Rate of Reaction</vt:lpstr>
      <vt:lpstr>Rate of Reaction: Example when coefficients are NOT 1:1  </vt:lpstr>
      <vt:lpstr>Rate Expressions</vt:lpstr>
      <vt:lpstr>Increasing the Concentration of Reactants  </vt:lpstr>
      <vt:lpstr>Continued…</vt:lpstr>
      <vt:lpstr>Units of k</vt:lpstr>
      <vt:lpstr>Example with a real reaction</vt:lpstr>
      <vt:lpstr>Integrated Rate Laws: 1st order</vt:lpstr>
      <vt:lpstr>Example</vt:lpstr>
      <vt:lpstr>Half-Life</vt:lpstr>
      <vt:lpstr>Half-Life</vt:lpstr>
      <vt:lpstr>1st Order Half Life Example</vt:lpstr>
      <vt:lpstr>Temperature and Rate</vt:lpstr>
      <vt:lpstr>The Collision Model</vt:lpstr>
      <vt:lpstr>Activation Energy</vt:lpstr>
      <vt:lpstr>Arrhenius Equation to Calculate Ea</vt:lpstr>
      <vt:lpstr>Example</vt:lpstr>
      <vt:lpstr>Catalysts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 Boyle</dc:creator>
  <cp:lastModifiedBy>User</cp:lastModifiedBy>
  <cp:revision>73</cp:revision>
  <cp:lastPrinted>2018-01-31T18:21:55Z</cp:lastPrinted>
  <dcterms:created xsi:type="dcterms:W3CDTF">2017-10-18T16:43:30Z</dcterms:created>
  <dcterms:modified xsi:type="dcterms:W3CDTF">2019-05-20T13:19:49Z</dcterms:modified>
</cp:coreProperties>
</file>